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9" r:id="rId3"/>
    <p:sldId id="258" r:id="rId4"/>
    <p:sldId id="257" r:id="rId5"/>
  </p:sldIdLst>
  <p:sldSz cx="7559675" cy="10691813"/>
  <p:notesSz cx="7099300" cy="10234613"/>
  <p:defaultTextStyle>
    <a:defPPr>
      <a:defRPr lang="ja-JP"/>
    </a:defPPr>
    <a:lvl1pPr marL="0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1pPr>
    <a:lvl2pPr marL="36406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2pPr>
    <a:lvl3pPr marL="728127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3pPr>
    <a:lvl4pPr marL="1092189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4pPr>
    <a:lvl5pPr marL="1456253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5pPr>
    <a:lvl6pPr marL="1820314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6pPr>
    <a:lvl7pPr marL="2184381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7pPr>
    <a:lvl8pPr marL="254844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8pPr>
    <a:lvl9pPr marL="2912505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634"/>
    <a:srgbClr val="90C31F"/>
    <a:srgbClr val="F4F7DD"/>
    <a:srgbClr val="FFFFCC"/>
    <a:srgbClr val="9FA0A0"/>
    <a:srgbClr val="F8F6EF"/>
    <a:srgbClr val="D8E480"/>
    <a:srgbClr val="E2EEC4"/>
    <a:srgbClr val="C3D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429" autoAdjust="0"/>
  </p:normalViewPr>
  <p:slideViewPr>
    <p:cSldViewPr snapToGrid="0">
      <p:cViewPr varScale="1">
        <p:scale>
          <a:sx n="72" d="100"/>
          <a:sy n="72" d="100"/>
        </p:scale>
        <p:origin x="3120" y="66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0" y="-1"/>
            <a:ext cx="7560000" cy="10692000"/>
            <a:chOff x="0" y="-1"/>
            <a:chExt cx="7560000" cy="10692000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0" y="-1"/>
              <a:ext cx="7560000" cy="10692000"/>
            </a:xfrm>
            <a:prstGeom prst="rect">
              <a:avLst/>
            </a:prstGeom>
            <a:solidFill>
              <a:srgbClr val="C3D7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  <p:sp>
          <p:nvSpPr>
            <p:cNvPr id="10" name="角丸四角形 9"/>
            <p:cNvSpPr/>
            <p:nvPr userDrawn="1"/>
          </p:nvSpPr>
          <p:spPr>
            <a:xfrm>
              <a:off x="216000" y="215999"/>
              <a:ext cx="7128000" cy="10260000"/>
            </a:xfrm>
            <a:prstGeom prst="roundRect">
              <a:avLst>
                <a:gd name="adj" fmla="val 43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</p:grpSp>
    </p:spTree>
    <p:extLst>
      <p:ext uri="{BB962C8B-B14F-4D97-AF65-F5344CB8AC3E}">
        <p14:creationId xmlns:p14="http://schemas.microsoft.com/office/powerpoint/2010/main" val="4002978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C3D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5400000">
            <a:off x="-1458000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746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C3D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16200000" flipH="1">
            <a:off x="-1242001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182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24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43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8" r:id="rId3"/>
    <p:sldLayoutId id="2147483864" r:id="rId4"/>
  </p:sldLayoutIdLst>
  <p:timing>
    <p:tnLst>
      <p:par>
        <p:cTn id="1" dur="indefinite" restart="never" nodeType="tmRoot"/>
      </p:par>
    </p:tnLst>
  </p:timing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 idx="4294967295"/>
          </p:nvPr>
        </p:nvSpPr>
        <p:spPr>
          <a:xfrm>
            <a:off x="481188" y="781200"/>
            <a:ext cx="6562725" cy="3079750"/>
          </a:xfrm>
          <a:prstGeom prst="rect">
            <a:avLst/>
          </a:prstGeom>
        </p:spPr>
        <p:txBody>
          <a:bodyPr/>
          <a:lstStyle/>
          <a:p>
            <a:pPr algn="dist">
              <a:lnSpc>
                <a:spcPts val="7500"/>
              </a:lnSpc>
              <a:spcBef>
                <a:spcPts val="0"/>
              </a:spcBef>
            </a:pPr>
            <a:r>
              <a:rPr lang="ja-JP" altLang="en-US" sz="44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旧優生保護法</a:t>
            </a:r>
            <a:r>
              <a:rPr lang="ja-JP" altLang="en-US" sz="30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30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</a:t>
            </a:r>
            <a:r>
              <a:rPr lang="en-US" altLang="ja-JP" sz="44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4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できなく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</a:t>
            </a:r>
            <a:r>
              <a:rPr lang="en-US" altLang="ja-JP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手術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うけた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r>
              <a:rPr lang="ja-JP" altLang="en-US" sz="30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endParaRPr lang="ja-JP" altLang="en-US" sz="4400" b="1" spc="-30" dirty="0">
              <a:solidFill>
                <a:srgbClr val="90C31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1188" y="4149306"/>
            <a:ext cx="65627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3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こと が できます。</a:t>
            </a:r>
            <a:endParaRPr lang="ja-JP" altLang="en-US" sz="3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1730" y="6141536"/>
            <a:ext cx="6876000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平成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 smtClean="0">
                <a:latin typeface="+mn-ea"/>
              </a:rPr>
              <a:t>31</a:t>
            </a:r>
            <a:r>
              <a:rPr lang="ja-JP" altLang="en-US" sz="1500" dirty="0" smtClean="0">
                <a:latin typeface="+mn-ea"/>
              </a:rPr>
              <a:t>年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 smtClean="0">
                <a:latin typeface="+mn-ea"/>
              </a:rPr>
              <a:t>4</a:t>
            </a:r>
            <a:r>
              <a:rPr lang="ja-JP" altLang="en-US" sz="1500" dirty="0" smtClean="0">
                <a:latin typeface="+mn-ea"/>
              </a:rPr>
              <a:t>月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に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「旧優生保護法一時金支給法」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と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いう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法律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が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できました</a:t>
            </a:r>
            <a:r>
              <a:rPr lang="ja-JP" altLang="en-US" sz="1500" dirty="0">
                <a:latin typeface="+mn-ea"/>
              </a:rPr>
              <a:t>。</a:t>
            </a: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この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法律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には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本人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の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気持ち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も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聞かれる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こと</a:t>
            </a:r>
            <a:r>
              <a:rPr lang="ja-JP" altLang="en-US" sz="1500" dirty="0">
                <a:latin typeface="+mn-ea"/>
              </a:rPr>
              <a:t>なく</a:t>
            </a: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子ども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が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できなく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なる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手術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など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を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うけ</a:t>
            </a:r>
            <a:endParaRPr lang="ja-JP" altLang="en-US" sz="1500" dirty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からだ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や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心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に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大きな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苦しみ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や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痛み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を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うけた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こと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に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ついて</a:t>
            </a:r>
            <a:endParaRPr lang="ja-JP" altLang="en-US" sz="1500" dirty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おわび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する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と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かいて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あります。</a:t>
            </a:r>
            <a:endParaRPr lang="en-US" altLang="ja-JP" sz="1500" dirty="0" smtClean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この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法律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は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子ども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が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できなく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なる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手術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など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を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うけた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人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に</a:t>
            </a:r>
            <a:endParaRPr lang="ja-JP" altLang="en-US" sz="1500" dirty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 smtClean="0">
                <a:latin typeface="+mn-ea"/>
              </a:rPr>
              <a:t>お金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を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払う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こと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を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さだめて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 smtClean="0">
                <a:latin typeface="+mn-ea"/>
              </a:rPr>
              <a:t>います</a:t>
            </a:r>
            <a:r>
              <a:rPr lang="ja-JP" altLang="en-US" sz="1500" dirty="0">
                <a:latin typeface="+mn-ea"/>
              </a:rPr>
              <a:t>。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03154" y="5488508"/>
            <a:ext cx="4212000" cy="468000"/>
          </a:xfrm>
          <a:prstGeom prst="roundRect">
            <a:avLst>
              <a:gd name="adj" fmla="val 50000"/>
            </a:avLst>
          </a:prstGeom>
          <a:solidFill>
            <a:srgbClr val="90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500"/>
              </a:lnSpc>
            </a:pPr>
            <a:r>
              <a:rPr kumimoji="1" lang="ja-JP" altLang="en-US" sz="1800" b="1" dirty="0" smtClean="0"/>
              <a:t>旧優生保護法一時金支給法</a:t>
            </a:r>
            <a:r>
              <a:rPr kumimoji="1" lang="ja-JP" altLang="en-US" sz="1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800" b="1" dirty="0" smtClean="0"/>
              <a:t>に</a:t>
            </a:r>
            <a:r>
              <a:rPr kumimoji="1" lang="ja-JP" altLang="en-US" sz="1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800" b="1" dirty="0" smtClean="0"/>
              <a:t>ついて</a:t>
            </a:r>
            <a:endParaRPr kumimoji="1" lang="ja-JP" altLang="en-US" sz="18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18023" y="8894519"/>
            <a:ext cx="7123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請求期限：令和６年４月</a:t>
            </a:r>
            <a:r>
              <a:rPr lang="en-US" altLang="ja-JP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24325" y="10233941"/>
            <a:ext cx="31242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dirty="0">
                <a:latin typeface="+mn-ea"/>
              </a:rPr>
              <a:t>このマークは、視覚に頼れない方などが使う音声コード（</a:t>
            </a:r>
            <a:r>
              <a:rPr lang="en-US" altLang="ja-JP" sz="700" dirty="0" err="1">
                <a:latin typeface="+mn-ea"/>
              </a:rPr>
              <a:t>Uni</a:t>
            </a:r>
            <a:r>
              <a:rPr lang="en-US" altLang="ja-JP" sz="700" dirty="0">
                <a:latin typeface="+mn-ea"/>
              </a:rPr>
              <a:t>-Voice</a:t>
            </a:r>
            <a:r>
              <a:rPr lang="ja-JP" altLang="en-US" sz="700" dirty="0">
                <a:latin typeface="+mn-ea"/>
              </a:rPr>
              <a:t>コード）です。</a:t>
            </a:r>
            <a:endParaRPr kumimoji="1" lang="ja-JP" altLang="en-US" sz="700" dirty="0">
              <a:latin typeface="+mn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000" y="9743424"/>
            <a:ext cx="1116000" cy="383920"/>
          </a:xfrm>
          <a:prstGeom prst="rect">
            <a:avLst/>
          </a:prstGeom>
        </p:spPr>
      </p:pic>
      <p:grpSp>
        <p:nvGrpSpPr>
          <p:cNvPr id="8" name="グループ化 7"/>
          <p:cNvGrpSpPr/>
          <p:nvPr/>
        </p:nvGrpSpPr>
        <p:grpSpPr>
          <a:xfrm>
            <a:off x="539546" y="807867"/>
            <a:ext cx="3933466" cy="252000"/>
            <a:chOff x="539546" y="807867"/>
            <a:chExt cx="3933466" cy="252000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539546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</a:t>
              </a:r>
              <a:r>
                <a:rPr lang="ja-JP" altLang="en-US" sz="1200" b="1" dirty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15404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 う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851507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 い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519414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171428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ご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825012" y="807867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 う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539546" y="1755423"/>
            <a:ext cx="64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  <a:endParaRPr kumimoji="1" lang="ja-JP" altLang="en-US" sz="12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546104" y="2682170"/>
            <a:ext cx="1203447" cy="252000"/>
            <a:chOff x="546104" y="2682170"/>
            <a:chExt cx="1203447" cy="252000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546104" y="2682170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ゅ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101551" y="2682170"/>
              <a:ext cx="648000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じゅつ</a:t>
              </a:r>
              <a:endParaRPr kumimoji="1" lang="ja-JP" altLang="en-US" sz="12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641739" y="2711074"/>
            <a:ext cx="64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 と</a:t>
            </a:r>
            <a:endParaRPr kumimoji="1" lang="ja-JP" altLang="en-US" sz="12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28377" y="4064170"/>
            <a:ext cx="64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 ね</a:t>
            </a:r>
            <a:endParaRPr kumimoji="1" lang="ja-JP" altLang="en-US" sz="10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89160" y="6143678"/>
            <a:ext cx="5382303" cy="184666"/>
            <a:chOff x="489160" y="6143678"/>
            <a:chExt cx="5382303" cy="184666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489160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132862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1507078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185201" y="6143678"/>
              <a:ext cx="250317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</a:t>
              </a:r>
              <a:r>
                <a:rPr kumimoji="1" lang="ja-JP" altLang="en-US" sz="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  ほ   ご  ほう いち  じ  きん</a:t>
              </a:r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きゅうほう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331463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926963" y="6506976"/>
            <a:ext cx="2962169" cy="186211"/>
            <a:chOff x="926963" y="6506976"/>
            <a:chExt cx="2962169" cy="186211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926963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1863541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ほん</a:t>
              </a:r>
              <a:r>
                <a:rPr kumimoji="1" lang="ja-JP" altLang="en-US" sz="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2693212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も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3529132" y="6506976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495096" y="6865401"/>
            <a:ext cx="2639981" cy="184666"/>
            <a:chOff x="495096" y="6865401"/>
            <a:chExt cx="2639981" cy="184666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495096" y="6865401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2487077" y="6865401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336136" y="7221196"/>
            <a:ext cx="2537754" cy="184666"/>
            <a:chOff x="1336136" y="7221196"/>
            <a:chExt cx="2537754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1336136" y="7221196"/>
              <a:ext cx="46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こころ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914415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524907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くる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441890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いた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647546" y="8287778"/>
            <a:ext cx="968319" cy="190276"/>
            <a:chOff x="647546" y="8287778"/>
            <a:chExt cx="968319" cy="190276"/>
          </a:xfrm>
        </p:grpSpPr>
        <p:sp>
          <p:nvSpPr>
            <p:cNvPr id="43" name="テキスト ボックス 42"/>
            <p:cNvSpPr txBox="1"/>
            <p:nvPr/>
          </p:nvSpPr>
          <p:spPr>
            <a:xfrm>
              <a:off x="647546" y="82877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1183865" y="829338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はら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922964" y="7923055"/>
            <a:ext cx="4955399" cy="184666"/>
            <a:chOff x="922964" y="7923055"/>
            <a:chExt cx="4955399" cy="184666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922964" y="7923055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690000" y="7923055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701351" y="7923055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446363" y="7923055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649696" y="5474591"/>
            <a:ext cx="37393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きゅうゆう</a:t>
            </a:r>
            <a:r>
              <a:rPr kumimoji="1" lang="ja-JP" altLang="en-US" sz="3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 </a:t>
            </a:r>
            <a:r>
              <a:rPr kumimoji="1" lang="ja-JP" altLang="en-US" sz="3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   ご </a:t>
            </a:r>
            <a:r>
              <a:rPr kumimoji="1" lang="ja-JP" altLang="en-US" sz="5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 いち</a:t>
            </a:r>
            <a:r>
              <a:rPr kumimoji="1" lang="ja-JP" altLang="en-US" sz="5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じ  きん </a:t>
            </a:r>
            <a:r>
              <a:rPr kumimoji="1" lang="ja-JP" altLang="en-US" sz="5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r>
              <a:rPr kumimoji="1" lang="ja-JP" altLang="en-US" sz="5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きゅうほう</a:t>
            </a:r>
            <a:endParaRPr kumimoji="1" lang="ja-JP" altLang="en-US" sz="75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6" name="図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00" y="9468000"/>
            <a:ext cx="649225" cy="649225"/>
          </a:xfrm>
          <a:prstGeom prst="rect">
            <a:avLst/>
          </a:prstGeom>
        </p:spPr>
      </p:pic>
      <p:sp>
        <p:nvSpPr>
          <p:cNvPr id="56" name="テキスト ボックス 55"/>
          <p:cNvSpPr txBox="1"/>
          <p:nvPr/>
        </p:nvSpPr>
        <p:spPr>
          <a:xfrm>
            <a:off x="2001684" y="8811988"/>
            <a:ext cx="3710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きゅう　き　</a:t>
            </a:r>
            <a:r>
              <a:rPr lang="ja-JP" altLang="en-US" sz="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7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げん　　　 れい   わ　　　</a:t>
            </a:r>
            <a:r>
              <a:rPr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ねん　</a:t>
            </a:r>
            <a:r>
              <a:rPr lang="ja-JP" altLang="en-US" sz="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 がつ　　　　　にち</a:t>
            </a:r>
            <a:endParaRPr kumimoji="1" lang="ja-JP" altLang="en-US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384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5166" y="1036373"/>
            <a:ext cx="6328648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お金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を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うけとる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こと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が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できる</a:t>
            </a:r>
            <a:endParaRPr lang="ja-JP" altLang="en-US" sz="3400" dirty="0">
              <a:solidFill>
                <a:srgbClr val="90C31F"/>
              </a:solidFill>
              <a:latin typeface="+mn-ea"/>
            </a:endParaRPr>
          </a:p>
          <a:p>
            <a:pPr algn="just">
              <a:lnSpc>
                <a:spcPts val="5500"/>
              </a:lnSpc>
            </a:pP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人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は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どの</a:t>
            </a:r>
            <a:r>
              <a:rPr lang="ja-JP" altLang="en-US" sz="3400" dirty="0">
                <a:solidFill>
                  <a:srgbClr val="90C31F"/>
                </a:solidFill>
                <a:latin typeface="+mn-ea"/>
              </a:rPr>
              <a:t>よう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な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人</a:t>
            </a:r>
            <a:r>
              <a:rPr lang="ja-JP" altLang="en-US" sz="34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 smtClean="0">
                <a:solidFill>
                  <a:srgbClr val="90C31F"/>
                </a:solidFill>
                <a:latin typeface="+mn-ea"/>
              </a:rPr>
              <a:t>です</a:t>
            </a:r>
            <a:r>
              <a:rPr lang="ja-JP" altLang="en-US" sz="3400" dirty="0">
                <a:solidFill>
                  <a:srgbClr val="90C31F"/>
                </a:solidFill>
                <a:latin typeface="+mn-ea"/>
              </a:rPr>
              <a:t>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1900" dirty="0" smtClean="0">
                <a:latin typeface="+mn-ea"/>
              </a:rPr>
              <a:t>昭和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23</a:t>
            </a:r>
            <a:r>
              <a:rPr lang="ja-JP" altLang="en-US" sz="1900" dirty="0" smtClean="0">
                <a:latin typeface="+mn-ea"/>
              </a:rPr>
              <a:t>年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9</a:t>
            </a:r>
            <a:r>
              <a:rPr lang="ja-JP" altLang="en-US" sz="1900" dirty="0" smtClean="0">
                <a:latin typeface="+mn-ea"/>
              </a:rPr>
              <a:t>月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11</a:t>
            </a:r>
            <a:r>
              <a:rPr lang="ja-JP" altLang="en-US" sz="1900" dirty="0" smtClean="0">
                <a:latin typeface="+mn-ea"/>
              </a:rPr>
              <a:t>日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から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平成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8</a:t>
            </a:r>
            <a:r>
              <a:rPr lang="ja-JP" altLang="en-US" sz="1900" dirty="0" smtClean="0">
                <a:latin typeface="+mn-ea"/>
              </a:rPr>
              <a:t>年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9</a:t>
            </a:r>
            <a:r>
              <a:rPr lang="ja-JP" altLang="en-US" sz="1900" dirty="0" smtClean="0">
                <a:latin typeface="+mn-ea"/>
              </a:rPr>
              <a:t>月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 smtClean="0">
                <a:latin typeface="+mn-ea"/>
              </a:rPr>
              <a:t>25</a:t>
            </a:r>
            <a:r>
              <a:rPr lang="ja-JP" altLang="en-US" sz="1900" dirty="0" smtClean="0">
                <a:latin typeface="+mn-ea"/>
              </a:rPr>
              <a:t>日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の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間に</a:t>
            </a:r>
            <a:endParaRPr lang="en-US" altLang="ja-JP" sz="1900" dirty="0" smtClean="0">
              <a:latin typeface="+mn-ea"/>
            </a:endParaRPr>
          </a:p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 smtClean="0">
                <a:solidFill>
                  <a:srgbClr val="90C31F"/>
                </a:solidFill>
                <a:latin typeface="+mn-ea"/>
              </a:rPr>
              <a:t>●</a:t>
            </a:r>
            <a:r>
              <a:rPr lang="ja-JP" altLang="en-US" sz="1900" dirty="0" smtClean="0">
                <a:latin typeface="+mn-ea"/>
              </a:rPr>
              <a:t> 子ども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が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できなく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なる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手術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を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うけた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人</a:t>
            </a:r>
            <a:endParaRPr lang="ja-JP" altLang="en-US" sz="1900" b="1" dirty="0">
              <a:latin typeface="+mn-ea"/>
            </a:endParaRPr>
          </a:p>
          <a:p>
            <a:pPr marL="319088" indent="-319088"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rgbClr val="90C31F"/>
                </a:solidFill>
                <a:latin typeface="+mn-ea"/>
              </a:rPr>
              <a:t>●</a:t>
            </a:r>
            <a:r>
              <a:rPr lang="ja-JP" altLang="en-US" sz="1900" dirty="0">
                <a:latin typeface="+mn-ea"/>
              </a:rPr>
              <a:t> </a:t>
            </a:r>
            <a:r>
              <a:rPr lang="ja-JP" altLang="en-US" sz="1900" dirty="0" smtClean="0">
                <a:latin typeface="+mn-ea"/>
              </a:rPr>
              <a:t>子ども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が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できなく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なるよう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に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放射線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を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あてられた 人</a:t>
            </a:r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 smtClean="0">
                <a:latin typeface="+mn-ea"/>
              </a:rPr>
              <a:t>です。</a:t>
            </a:r>
            <a:endParaRPr lang="en-US" altLang="ja-JP" sz="1900" dirty="0" smtClean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うけとる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お金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は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いくら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です</a:t>
            </a:r>
            <a:r>
              <a:rPr lang="ja-JP" altLang="en-US" sz="3200" dirty="0">
                <a:solidFill>
                  <a:srgbClr val="90C31F"/>
                </a:solidFill>
                <a:latin typeface="+mn-ea"/>
              </a:rPr>
              <a:t>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 smtClean="0">
                <a:latin typeface="+mn-ea"/>
              </a:rPr>
              <a:t>一人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 smtClean="0">
                <a:latin typeface="+mn-ea"/>
              </a:rPr>
              <a:t>320</a:t>
            </a:r>
            <a:r>
              <a:rPr lang="ja-JP" altLang="en-US" sz="2400" dirty="0" smtClean="0">
                <a:latin typeface="+mn-ea"/>
              </a:rPr>
              <a:t>万円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 smtClean="0">
                <a:latin typeface="+mn-ea"/>
              </a:rPr>
              <a:t>です。</a:t>
            </a:r>
            <a:endParaRPr lang="en-US" altLang="ja-JP" sz="2400" dirty="0" smtClean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>
                <a:solidFill>
                  <a:srgbClr val="90C31F"/>
                </a:solidFill>
                <a:latin typeface="+mn-ea"/>
              </a:rPr>
              <a:t>いつ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まで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手続き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が</a:t>
            </a:r>
            <a:r>
              <a:rPr lang="ja-JP" altLang="en-US" sz="3200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 smtClean="0">
                <a:solidFill>
                  <a:srgbClr val="90C31F"/>
                </a:solidFill>
                <a:latin typeface="+mn-ea"/>
              </a:rPr>
              <a:t>できます</a:t>
            </a:r>
            <a:r>
              <a:rPr lang="ja-JP" altLang="en-US" sz="3200" dirty="0">
                <a:solidFill>
                  <a:srgbClr val="90C31F"/>
                </a:solidFill>
                <a:latin typeface="+mn-ea"/>
              </a:rPr>
              <a:t>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 smtClean="0">
                <a:latin typeface="+mn-ea"/>
              </a:rPr>
              <a:t>令和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 smtClean="0">
                <a:latin typeface="+mn-ea"/>
              </a:rPr>
              <a:t>6</a:t>
            </a:r>
            <a:r>
              <a:rPr lang="ja-JP" altLang="en-US" sz="2400" dirty="0" smtClean="0">
                <a:latin typeface="+mn-ea"/>
              </a:rPr>
              <a:t>年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 smtClean="0">
                <a:latin typeface="+mn-ea"/>
              </a:rPr>
              <a:t>の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 smtClean="0">
                <a:latin typeface="+mn-ea"/>
              </a:rPr>
              <a:t>4</a:t>
            </a:r>
            <a:r>
              <a:rPr lang="ja-JP" altLang="en-US" sz="2400" dirty="0" smtClean="0">
                <a:latin typeface="+mn-ea"/>
              </a:rPr>
              <a:t>月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 smtClean="0">
                <a:latin typeface="+mn-ea"/>
              </a:rPr>
              <a:t>23</a:t>
            </a:r>
            <a:r>
              <a:rPr lang="ja-JP" altLang="en-US" sz="2400" dirty="0" smtClean="0">
                <a:latin typeface="+mn-ea"/>
              </a:rPr>
              <a:t>日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 smtClean="0">
                <a:latin typeface="+mn-ea"/>
              </a:rPr>
              <a:t>まで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 smtClean="0">
                <a:latin typeface="+mn-ea"/>
              </a:rPr>
              <a:t>です</a:t>
            </a:r>
            <a:r>
              <a:rPr lang="ja-JP" altLang="en-US" sz="2400" dirty="0">
                <a:latin typeface="+mn-ea"/>
              </a:rPr>
              <a:t>。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2902" y="1053064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166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59941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76785" y="5254407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90C31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543797" y="7209846"/>
            <a:ext cx="963872" cy="246221"/>
            <a:chOff x="2588247" y="7254296"/>
            <a:chExt cx="963872" cy="246221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2588247" y="7254296"/>
              <a:ext cx="468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</a:t>
              </a:r>
              <a:endParaRPr kumimoji="1" lang="ja-JP" altLang="en-US" sz="10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976119" y="7255717"/>
              <a:ext cx="576000" cy="244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つづ</a:t>
              </a:r>
              <a:endParaRPr kumimoji="1" lang="ja-JP" altLang="en-US" sz="10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699367" y="2688792"/>
            <a:ext cx="5981681" cy="230832"/>
            <a:chOff x="699367" y="2693510"/>
            <a:chExt cx="5981681" cy="23083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99367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しょう わ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605965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0913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676583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547401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431701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4817432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54067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069048" y="2693942"/>
              <a:ext cx="612000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あいだ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1051809" y="3220747"/>
            <a:ext cx="4772387" cy="230832"/>
            <a:chOff x="1051809" y="3220747"/>
            <a:chExt cx="4772387" cy="230832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1051809" y="3221179"/>
              <a:ext cx="527938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583277" y="3221179"/>
              <a:ext cx="832593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5296258" y="3220747"/>
              <a:ext cx="52793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081200" y="4176076"/>
            <a:ext cx="50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ひと</a:t>
            </a:r>
            <a:endParaRPr kumimoji="1" lang="ja-JP" altLang="en-US" sz="8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58159" y="3723985"/>
            <a:ext cx="504000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  <a:endParaRPr kumimoji="1" lang="en-US" altLang="ja-JP" sz="85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99788" y="3723985"/>
            <a:ext cx="934178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ほうしゃせん</a:t>
            </a:r>
            <a:endParaRPr kumimoji="1" lang="en-US" altLang="ja-JP" sz="85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827310" y="6079476"/>
            <a:ext cx="1918662" cy="223200"/>
            <a:chOff x="827310" y="6079476"/>
            <a:chExt cx="1918662" cy="223200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827310" y="6079476"/>
              <a:ext cx="756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 と り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066222" y="6079538"/>
              <a:ext cx="67975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まん えん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841039" y="8057458"/>
            <a:ext cx="3246655" cy="223200"/>
            <a:chOff x="841039" y="8057458"/>
            <a:chExt cx="3246655" cy="22320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841039" y="8057458"/>
              <a:ext cx="648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れい</a:t>
              </a:r>
              <a:r>
                <a:rPr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850" b="1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685501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1643665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439694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en-US" altLang="ja-JP" sz="8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29" name="図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9468000"/>
            <a:ext cx="649225" cy="64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54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657225" y="773510"/>
            <a:ext cx="5991225" cy="2388243"/>
          </a:xfrm>
          <a:prstGeom prst="roundRect">
            <a:avLst>
              <a:gd name="adj" fmla="val 10125"/>
            </a:avLst>
          </a:prstGeom>
          <a:solidFill>
            <a:srgbClr val="F4F7DD"/>
          </a:solidFill>
          <a:ln w="28575">
            <a:solidFill>
              <a:srgbClr val="90C3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marL="360000">
              <a:lnSpc>
                <a:spcPts val="3800"/>
              </a:lnSpc>
            </a:pPr>
            <a:r>
              <a:rPr lang="ja-JP" altLang="en-US" sz="1800" b="1" spc="100" dirty="0" smtClean="0">
                <a:solidFill>
                  <a:srgbClr val="4BA63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手続き の 方法 が</a:t>
            </a:r>
            <a:endParaRPr lang="ja-JP" altLang="en-US" sz="1800" b="1" spc="100" dirty="0">
              <a:solidFill>
                <a:srgbClr val="4BA634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 smtClean="0">
                <a:solidFill>
                  <a:srgbClr val="4BA63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わからなかったり 相談 したい 人 は</a:t>
            </a:r>
            <a:endParaRPr lang="ja-JP" altLang="en-US" sz="1800" b="1" spc="100" dirty="0">
              <a:solidFill>
                <a:srgbClr val="4BA634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 smtClean="0">
                <a:solidFill>
                  <a:srgbClr val="4BA63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住んで いる 都道府県 や 厚生労働省 の 窓口 に</a:t>
            </a:r>
            <a:endParaRPr lang="ja-JP" altLang="en-US" sz="1800" b="1" spc="100" dirty="0">
              <a:solidFill>
                <a:srgbClr val="4BA634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 smtClean="0">
                <a:solidFill>
                  <a:srgbClr val="4BA63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 しましょう</a:t>
            </a:r>
            <a:r>
              <a:rPr lang="ja-JP" altLang="en-US" sz="1800" b="1" spc="100" dirty="0">
                <a:solidFill>
                  <a:srgbClr val="4BA634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1800" b="1" spc="100" dirty="0">
              <a:solidFill>
                <a:srgbClr val="4BA634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1975" y="3457441"/>
            <a:ext cx="66960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1800" dirty="0" smtClean="0">
                <a:solidFill>
                  <a:srgbClr val="4BA634"/>
                </a:solidFill>
                <a:latin typeface="+mn-ea"/>
              </a:rPr>
              <a:t>● </a:t>
            </a:r>
            <a:r>
              <a:rPr lang="ja-JP" altLang="en-US" sz="1800" dirty="0" smtClean="0">
                <a:latin typeface="+mn-ea"/>
              </a:rPr>
              <a:t>都道府県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の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窓口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は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 smtClean="0">
                <a:solidFill>
                  <a:srgbClr val="90C31F"/>
                </a:solidFill>
                <a:latin typeface="+mn-ea"/>
              </a:rPr>
              <a:t>次</a:t>
            </a:r>
            <a:r>
              <a:rPr lang="ja-JP" altLang="en-US" sz="2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 smtClean="0">
                <a:solidFill>
                  <a:srgbClr val="90C31F"/>
                </a:solidFill>
                <a:latin typeface="+mn-ea"/>
              </a:rPr>
              <a:t>の</a:t>
            </a:r>
            <a:r>
              <a:rPr lang="ja-JP" altLang="en-US" sz="2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 smtClean="0">
                <a:solidFill>
                  <a:srgbClr val="90C31F"/>
                </a:solidFill>
                <a:latin typeface="+mn-ea"/>
              </a:rPr>
              <a:t>ページ</a:t>
            </a:r>
            <a:r>
              <a:rPr lang="ja-JP" altLang="en-US" sz="20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にあります。</a:t>
            </a:r>
            <a:endParaRPr lang="en-US" altLang="ja-JP" sz="1800" dirty="0" smtClean="0">
              <a:latin typeface="+mn-ea"/>
            </a:endParaRPr>
          </a:p>
          <a:p>
            <a:pPr fontAlgn="ctr"/>
            <a:endParaRPr lang="en-US" altLang="ja-JP" sz="1800" dirty="0" smtClean="0">
              <a:latin typeface="+mn-ea"/>
            </a:endParaRPr>
          </a:p>
          <a:p>
            <a:pPr fontAlgn="ctr"/>
            <a:r>
              <a:rPr lang="ja-JP" altLang="en-US" sz="1800" dirty="0" smtClean="0">
                <a:solidFill>
                  <a:srgbClr val="4BA634"/>
                </a:solidFill>
                <a:latin typeface="+mn-ea"/>
              </a:rPr>
              <a:t>● </a:t>
            </a:r>
            <a:r>
              <a:rPr lang="ja-JP" altLang="en-US" sz="1800" dirty="0" smtClean="0">
                <a:latin typeface="+mn-ea"/>
              </a:rPr>
              <a:t>厚生労働省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の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 smtClean="0">
                <a:latin typeface="+mn-ea"/>
              </a:rPr>
              <a:t>窓口</a:t>
            </a:r>
            <a:endParaRPr lang="en-US" altLang="ja-JP" sz="1800" dirty="0" smtClean="0">
              <a:latin typeface="+mn-ea"/>
            </a:endParaRPr>
          </a:p>
          <a:p>
            <a:pPr fontAlgn="ctr"/>
            <a:endParaRPr lang="en-US" altLang="ja-JP" sz="1800" b="1" dirty="0" smtClean="0">
              <a:latin typeface="+mn-ea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ja-JP" altLang="en-US" sz="1600" dirty="0" smtClean="0">
                <a:latin typeface="+mn-ea"/>
              </a:rPr>
              <a:t>　   電話番号  </a:t>
            </a:r>
            <a:r>
              <a:rPr lang="en-US" altLang="ja-JP" sz="1600" spc="100" dirty="0" smtClean="0">
                <a:latin typeface="+mn-ea"/>
              </a:rPr>
              <a:t>03-3595-2575</a:t>
            </a:r>
            <a:r>
              <a:rPr lang="en-US" altLang="ja-JP" sz="1600" dirty="0" smtClean="0">
                <a:latin typeface="+mn-ea"/>
              </a:rPr>
              <a:t>  </a:t>
            </a:r>
            <a:r>
              <a:rPr lang="ja-JP" altLang="en-US" sz="1600" dirty="0">
                <a:latin typeface="+mn-ea"/>
              </a:rPr>
              <a:t>　　</a:t>
            </a:r>
            <a:r>
              <a:rPr lang="ja-JP" altLang="en-US" sz="1600" dirty="0" smtClean="0">
                <a:latin typeface="+mn-ea"/>
              </a:rPr>
              <a:t>     </a:t>
            </a:r>
            <a:r>
              <a:rPr lang="en-US" altLang="ja-JP" sz="1600" dirty="0" smtClean="0">
                <a:latin typeface="+mn-ea"/>
              </a:rPr>
              <a:t>FAX  </a:t>
            </a:r>
            <a:r>
              <a:rPr lang="en-US" altLang="ja-JP" sz="1600" spc="100" dirty="0" smtClean="0">
                <a:latin typeface="+mn-ea"/>
              </a:rPr>
              <a:t>03-3595-2753</a:t>
            </a:r>
            <a:endParaRPr lang="en-US" altLang="ja-JP" sz="1600" spc="100" dirty="0">
              <a:latin typeface="+mn-ea"/>
            </a:endParaRPr>
          </a:p>
          <a:p>
            <a:pPr>
              <a:spcAft>
                <a:spcPts val="1200"/>
              </a:spcAft>
            </a:pPr>
            <a:r>
              <a:rPr lang="ja-JP" altLang="en-US" sz="1600" dirty="0" smtClean="0">
                <a:latin typeface="+mn-ea"/>
              </a:rPr>
              <a:t>　   メールアドレス</a:t>
            </a:r>
            <a:r>
              <a:rPr lang="ja-JP" altLang="en-US" sz="1800" dirty="0">
                <a:latin typeface="+mn-ea"/>
              </a:rPr>
              <a:t>　</a:t>
            </a:r>
            <a:r>
              <a:rPr lang="en-US" altLang="ja-JP" sz="1800" spc="100" dirty="0">
                <a:latin typeface="+mn-ea"/>
              </a:rPr>
              <a:t>ichijikin@mhlw.go.jp</a:t>
            </a:r>
          </a:p>
          <a:p>
            <a:pPr>
              <a:spcAft>
                <a:spcPts val="1200"/>
              </a:spcAft>
            </a:pPr>
            <a:r>
              <a:rPr lang="ja-JP" altLang="en-US" sz="1600" dirty="0" smtClean="0">
                <a:latin typeface="+mn-ea"/>
              </a:rPr>
              <a:t>　   受付時間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dirty="0" smtClean="0">
                <a:latin typeface="+mn-ea"/>
              </a:rPr>
              <a:t>10</a:t>
            </a:r>
            <a:r>
              <a:rPr lang="ja-JP" altLang="en-US" sz="1600" dirty="0" smtClean="0">
                <a:latin typeface="+mn-ea"/>
              </a:rPr>
              <a:t>：</a:t>
            </a:r>
            <a:r>
              <a:rPr lang="en-US" altLang="ja-JP" sz="1600" dirty="0" smtClean="0">
                <a:latin typeface="+mn-ea"/>
              </a:rPr>
              <a:t>00</a:t>
            </a:r>
            <a:r>
              <a:rPr lang="ja-JP" altLang="en-US" sz="1600" dirty="0">
                <a:latin typeface="+mn-ea"/>
              </a:rPr>
              <a:t>～</a:t>
            </a:r>
            <a:r>
              <a:rPr lang="en-US" altLang="ja-JP" sz="1600" dirty="0">
                <a:latin typeface="+mn-ea"/>
              </a:rPr>
              <a:t>18</a:t>
            </a:r>
            <a:r>
              <a:rPr lang="ja-JP" altLang="en-US" sz="1600" dirty="0">
                <a:latin typeface="+mn-ea"/>
              </a:rPr>
              <a:t>：</a:t>
            </a:r>
            <a:r>
              <a:rPr lang="en-US" altLang="ja-JP" sz="1600" dirty="0">
                <a:latin typeface="+mn-ea"/>
              </a:rPr>
              <a:t>00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</a:t>
            </a:r>
            <a:r>
              <a:rPr lang="ja-JP" altLang="en-US" sz="1300" dirty="0" smtClean="0">
                <a:latin typeface="+mn-ea"/>
              </a:rPr>
              <a:t>月曜日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から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金曜日。土日祝日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年末年始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を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除く</a:t>
            </a:r>
            <a:r>
              <a:rPr lang="ja-JP" altLang="en-US" sz="1300" dirty="0">
                <a:latin typeface="+mn-ea"/>
              </a:rPr>
              <a:t>。）</a:t>
            </a:r>
            <a:endParaRPr kumimoji="1" lang="ja-JP" altLang="en-US" sz="1300" baseline="30000" dirty="0">
              <a:latin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608153" y="6349388"/>
            <a:ext cx="3564000" cy="432000"/>
          </a:xfrm>
          <a:prstGeom prst="roundRect">
            <a:avLst>
              <a:gd name="adj" fmla="val 50000"/>
            </a:avLst>
          </a:prstGeom>
          <a:solidFill>
            <a:srgbClr val="90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700"/>
              </a:lnSpc>
            </a:pPr>
            <a:r>
              <a:rPr lang="ja-JP" altLang="en-US" sz="1800" b="1" spc="-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お金 を うけとる ため の 方法</a:t>
            </a:r>
            <a:endParaRPr kumimoji="1" lang="ja-JP" altLang="en-US" sz="1800" b="1" spc="-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8152" y="6969125"/>
            <a:ext cx="6624000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400" b="1" dirty="0" smtClean="0">
                <a:solidFill>
                  <a:srgbClr val="90C31F"/>
                </a:solidFill>
                <a:latin typeface="+mn-ea"/>
              </a:rPr>
              <a:t>①</a:t>
            </a:r>
            <a:r>
              <a:rPr lang="ja-JP" altLang="en-US" sz="1400" dirty="0" smtClean="0">
                <a:latin typeface="+mn-ea"/>
              </a:rPr>
              <a:t>　請求書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を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かきます</a:t>
            </a:r>
            <a:endParaRPr lang="ja-JP" altLang="en-US" sz="1400" dirty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ja-JP" altLang="en-US" sz="16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300" dirty="0" smtClean="0">
                <a:latin typeface="+mn-ea"/>
              </a:rPr>
              <a:t>（請求書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の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かき方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が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わからなかったら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都道府県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の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窓口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に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相談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できます）</a:t>
            </a:r>
            <a:endParaRPr lang="en-US" altLang="ja-JP" sz="1300" dirty="0" smtClean="0">
              <a:latin typeface="+mn-ea"/>
            </a:endParaRPr>
          </a:p>
          <a:p>
            <a:pPr>
              <a:lnSpc>
                <a:spcPts val="2500"/>
              </a:lnSpc>
            </a:pPr>
            <a:endParaRPr lang="en-US" altLang="ja-JP" sz="1600" dirty="0" smtClean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r>
              <a:rPr lang="ja-JP" altLang="en-US" sz="1400" b="1" dirty="0" smtClean="0">
                <a:solidFill>
                  <a:srgbClr val="90C31F"/>
                </a:solidFill>
                <a:latin typeface="+mn-ea"/>
              </a:rPr>
              <a:t>②</a:t>
            </a:r>
            <a:r>
              <a:rPr lang="ja-JP" altLang="en-US" sz="1400" dirty="0" smtClean="0">
                <a:latin typeface="+mn-ea"/>
              </a:rPr>
              <a:t>　手続き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に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必要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な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資料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（手術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を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うけた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こと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が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わかる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診断書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や </a:t>
            </a:r>
            <a:r>
              <a:rPr lang="en-US" altLang="ja-JP" sz="1400" dirty="0" smtClean="0">
                <a:latin typeface="+mn-ea"/>
              </a:rPr>
              <a:t/>
            </a:r>
            <a:br>
              <a:rPr lang="en-US" altLang="ja-JP" sz="1400" dirty="0" smtClean="0">
                <a:latin typeface="+mn-ea"/>
              </a:rPr>
            </a:br>
            <a:r>
              <a:rPr lang="ja-JP" altLang="en-US" sz="1400" dirty="0" smtClean="0">
                <a:latin typeface="+mn-ea"/>
              </a:rPr>
              <a:t>住民票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や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障害者手帳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コピー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など）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を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手に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いれます</a:t>
            </a:r>
            <a:endParaRPr lang="en-US" altLang="ja-JP" sz="1400" dirty="0" smtClean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endParaRPr lang="ja-JP" altLang="en-US" sz="1600" dirty="0" smtClean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 smtClean="0">
                <a:solidFill>
                  <a:srgbClr val="90C31F"/>
                </a:solidFill>
                <a:latin typeface="+mn-ea"/>
              </a:rPr>
              <a:t>③</a:t>
            </a:r>
            <a:r>
              <a:rPr lang="ja-JP" altLang="en-US" sz="1400" dirty="0" smtClean="0">
                <a:latin typeface="+mn-ea"/>
              </a:rPr>
              <a:t>　住んで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いる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都道府県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窓口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に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 smtClean="0">
                <a:solidFill>
                  <a:srgbClr val="90C31F"/>
                </a:solidFill>
                <a:latin typeface="+mn-ea"/>
              </a:rPr>
              <a:t>①</a:t>
            </a:r>
            <a:r>
              <a:rPr lang="ja-JP" altLang="en-US" sz="14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請求書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 smtClean="0">
                <a:solidFill>
                  <a:srgbClr val="90C31F"/>
                </a:solidFill>
                <a:latin typeface="+mn-ea"/>
              </a:rPr>
              <a:t>②</a:t>
            </a:r>
            <a:r>
              <a:rPr lang="ja-JP" altLang="en-US" sz="1400" b="1" dirty="0" smtClean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資料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を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 smtClean="0">
                <a:latin typeface="+mn-ea"/>
              </a:rPr>
              <a:t>出します</a:t>
            </a:r>
            <a:endParaRPr lang="ja-JP" altLang="en-US" sz="1400" dirty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ja-JP" altLang="en-US" sz="16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300" dirty="0" smtClean="0">
                <a:latin typeface="+mn-ea"/>
              </a:rPr>
              <a:t>（郵便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で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おくる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こと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も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 smtClean="0">
                <a:latin typeface="+mn-ea"/>
              </a:rPr>
              <a:t>できます</a:t>
            </a:r>
            <a:r>
              <a:rPr lang="ja-JP" altLang="en-US" sz="1300" dirty="0">
                <a:latin typeface="+mn-ea"/>
              </a:rPr>
              <a:t>）</a:t>
            </a:r>
            <a:endParaRPr kumimoji="1" lang="ja-JP" altLang="en-US" sz="1300" baseline="30000" dirty="0">
              <a:latin typeface="+mn-ea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172" y="6282712"/>
            <a:ext cx="756000" cy="71374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4687851"/>
            <a:ext cx="288000" cy="28800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116144"/>
            <a:ext cx="288000" cy="2880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520276"/>
            <a:ext cx="288000" cy="28800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91" y="4677218"/>
            <a:ext cx="288000" cy="288000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>
            <a:off x="787140" y="7285037"/>
            <a:ext cx="0" cy="720000"/>
          </a:xfrm>
          <a:prstGeom prst="straightConnector1">
            <a:avLst/>
          </a:prstGeom>
          <a:ln w="12700">
            <a:solidFill>
              <a:srgbClr val="90C31F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787140" y="8248649"/>
            <a:ext cx="0" cy="720000"/>
          </a:xfrm>
          <a:prstGeom prst="straightConnector1">
            <a:avLst/>
          </a:prstGeom>
          <a:ln w="12700">
            <a:solidFill>
              <a:srgbClr val="90C31F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グループ化 68"/>
          <p:cNvGrpSpPr/>
          <p:nvPr/>
        </p:nvGrpSpPr>
        <p:grpSpPr>
          <a:xfrm>
            <a:off x="838856" y="3931395"/>
            <a:ext cx="2286245" cy="230832"/>
            <a:chOff x="838856" y="3931395"/>
            <a:chExt cx="2286245" cy="230832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2441101" y="3931395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  <a:endParaRPr kumimoji="1"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838856" y="3931395"/>
              <a:ext cx="14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spc="-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こうせいろうどうしょう</a:t>
              </a:r>
              <a:endParaRPr kumimoji="1" lang="ja-JP" altLang="en-US" sz="900" b="1" spc="-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854734" y="4559968"/>
            <a:ext cx="1080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でん わ ばん</a:t>
            </a:r>
            <a:r>
              <a:rPr kumimoji="1" lang="ja-JP" altLang="en-US" sz="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ごう</a:t>
            </a:r>
            <a:endParaRPr kumimoji="1" lang="ja-JP" altLang="en-US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32869" y="4559968"/>
            <a:ext cx="684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spc="-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ふぁっくす</a:t>
            </a:r>
          </a:p>
        </p:txBody>
      </p:sp>
      <p:grpSp>
        <p:nvGrpSpPr>
          <p:cNvPr id="70" name="グループ化 69"/>
          <p:cNvGrpSpPr/>
          <p:nvPr/>
        </p:nvGrpSpPr>
        <p:grpSpPr>
          <a:xfrm>
            <a:off x="874395" y="5399980"/>
            <a:ext cx="6023798" cy="228144"/>
            <a:chOff x="874395" y="5399980"/>
            <a:chExt cx="5905247" cy="228144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874395" y="5399980"/>
              <a:ext cx="10080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8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</a:t>
              </a:r>
              <a:r>
                <a:rPr kumimoji="1" lang="ja-JP" altLang="en-US" sz="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つけ</a:t>
              </a:r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 かん</a:t>
              </a:r>
              <a:endPara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177728" y="5428069"/>
              <a:ext cx="68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げつよう</a:t>
              </a:r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091973" y="5428069"/>
              <a:ext cx="720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きんよう</a:t>
              </a:r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4708168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spc="-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どにち</a:t>
              </a:r>
              <a:r>
                <a:rPr kumimoji="1" lang="ja-JP" altLang="en-US" sz="700" b="1" spc="-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しゅくじつ</a:t>
              </a:r>
              <a:endParaRPr kumimoji="1" lang="ja-JP" altLang="en-US" sz="700" b="1" spc="-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424183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ねんまつねん</a:t>
              </a:r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383642" y="5428069"/>
              <a:ext cx="396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のぞ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791547" y="6950596"/>
            <a:ext cx="98042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せいきゅう</a:t>
            </a:r>
            <a:r>
              <a:rPr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2506" y="7901981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てつづ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690359" y="7901981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ひつよう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74647" y="7901981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しりょう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86851" y="7901981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しゅじゅつ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31536" y="7901981"/>
            <a:ext cx="11191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しん</a:t>
            </a:r>
            <a:r>
              <a:rPr kumimoji="1" lang="ja-JP" altLang="en-US" sz="600" b="1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35583" y="8222570"/>
            <a:ext cx="109235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じゅう</a:t>
            </a:r>
            <a:r>
              <a:rPr kumimoji="1"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みんひょう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07197" y="8228058"/>
            <a:ext cx="16920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しょうがいしゃ て ちょう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5744" y="8228058"/>
            <a:ext cx="3595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917932" y="8857994"/>
            <a:ext cx="5477275" cy="184666"/>
            <a:chOff x="917932" y="8857994"/>
            <a:chExt cx="5477275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917932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826957" y="8857994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887393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4004645" y="8857994"/>
              <a:ext cx="111919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265886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しりょう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035621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だ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46" name="テキスト ボックス 45"/>
          <p:cNvSpPr txBox="1"/>
          <p:nvPr/>
        </p:nvSpPr>
        <p:spPr>
          <a:xfrm>
            <a:off x="852324" y="9200028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ゆうびん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8" name="グループ化 67"/>
          <p:cNvGrpSpPr/>
          <p:nvPr/>
        </p:nvGrpSpPr>
        <p:grpSpPr>
          <a:xfrm>
            <a:off x="915736" y="3354073"/>
            <a:ext cx="2680988" cy="238527"/>
            <a:chOff x="915736" y="3354073"/>
            <a:chExt cx="2680988" cy="238527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915736" y="3361768"/>
              <a:ext cx="117023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213137" y="3361768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  <a:endParaRPr kumimoji="1"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3137526" y="3354073"/>
              <a:ext cx="459198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つぎ</a:t>
              </a:r>
              <a:endParaRPr kumimoji="1" lang="ja-JP" altLang="en-US" sz="9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195774" y="969485"/>
            <a:ext cx="3605823" cy="238527"/>
            <a:chOff x="1195774" y="969485"/>
            <a:chExt cx="3605823" cy="238527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1195774" y="969485"/>
              <a:ext cx="504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4121091" y="969485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  <a:r>
                <a:rPr kumimoji="1" lang="ja-JP" altLang="en-US" sz="2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023230" y="969485"/>
              <a:ext cx="612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 つづ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028194" y="1439949"/>
            <a:ext cx="1928044" cy="238527"/>
            <a:chOff x="3028194" y="1439949"/>
            <a:chExt cx="1928044" cy="238527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3028194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4275732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856835" y="1918725"/>
            <a:ext cx="5214183" cy="238527"/>
            <a:chOff x="856835" y="1913962"/>
            <a:chExt cx="5214183" cy="238527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856835" y="1913962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434069" y="1921657"/>
              <a:ext cx="11235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</a:t>
              </a:r>
              <a:r>
                <a:rPr kumimoji="1" lang="ja-JP" altLang="en-US" sz="6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どう ふ けん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3754963" y="1921657"/>
              <a:ext cx="158202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こう</a:t>
              </a:r>
              <a:r>
                <a:rPr kumimoji="1" lang="ja-JP" altLang="en-US" sz="3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</a:t>
              </a:r>
              <a:r>
                <a:rPr kumimoji="1" lang="ja-JP" altLang="en-US" sz="3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ろう</a:t>
              </a:r>
              <a:r>
                <a:rPr kumimoji="1" lang="ja-JP" altLang="en-US" sz="1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どうしょう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5390512" y="1921657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4BA634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  <a:endParaRPr kumimoji="1" lang="ja-JP" altLang="en-US" sz="900" b="1" dirty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59" name="テキスト ボックス 58"/>
          <p:cNvSpPr txBox="1"/>
          <p:nvPr/>
        </p:nvSpPr>
        <p:spPr>
          <a:xfrm>
            <a:off x="991049" y="2421860"/>
            <a:ext cx="6805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900" b="1" dirty="0" smtClean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そう</a:t>
            </a:r>
            <a:r>
              <a:rPr kumimoji="1" lang="ja-JP" altLang="en-US" sz="200" b="1" dirty="0" smtClean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900" b="1" dirty="0" smtClean="0">
                <a:solidFill>
                  <a:srgbClr val="4BA634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</a:t>
            </a:r>
            <a:endParaRPr kumimoji="1" lang="ja-JP" altLang="en-US" sz="900" b="1" dirty="0">
              <a:solidFill>
                <a:srgbClr val="4BA634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07667" y="6316467"/>
            <a:ext cx="468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かね</a:t>
            </a:r>
            <a:endParaRPr kumimoji="1" lang="ja-JP" altLang="en-US" sz="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388426" y="6313104"/>
            <a:ext cx="678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ほうほう</a:t>
            </a:r>
            <a:endParaRPr kumimoji="1" lang="ja-JP" altLang="en-US" sz="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0" name="グループ化 59"/>
          <p:cNvGrpSpPr/>
          <p:nvPr/>
        </p:nvGrpSpPr>
        <p:grpSpPr>
          <a:xfrm>
            <a:off x="799904" y="7291935"/>
            <a:ext cx="5304303" cy="184666"/>
            <a:chOff x="799904" y="7291935"/>
            <a:chExt cx="5304303" cy="184666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799904" y="7291935"/>
              <a:ext cx="980427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718226" y="7291935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2340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38503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2044468" y="7291935"/>
              <a:ext cx="396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00" y="9468000"/>
            <a:ext cx="649225" cy="64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6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22069" y="522000"/>
            <a:ext cx="7128000" cy="323165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pPr algn="ctr" fontAlgn="ctr"/>
            <a:r>
              <a:rPr lang="ja-JP" altLang="en-US" sz="2100" b="1" dirty="0" smtClean="0">
                <a:solidFill>
                  <a:srgbClr val="90C3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 の 窓口</a:t>
            </a:r>
            <a:endParaRPr kumimoji="1" lang="ja-JP" altLang="en-US" sz="2100" b="1" dirty="0">
              <a:solidFill>
                <a:srgbClr val="90C31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954738"/>
              </p:ext>
            </p:extLst>
          </p:nvPr>
        </p:nvGraphicFramePr>
        <p:xfrm>
          <a:off x="441835" y="1099389"/>
          <a:ext cx="6712479" cy="8121600"/>
        </p:xfrm>
        <a:graphic>
          <a:graphicData uri="http://schemas.openxmlformats.org/drawingml/2006/table">
            <a:tbl>
              <a:tblPr firstRow="1" bandRow="1"/>
              <a:tblGrid>
                <a:gridCol w="1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 smtClean="0"/>
                        <a:t>№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A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 smtClean="0"/>
                        <a:t>都道府県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A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 smtClean="0"/>
                        <a:t>窓口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A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電話・</a:t>
                      </a:r>
                      <a:r>
                        <a:rPr kumimoji="1" lang="en-US" altLang="ja-JP" sz="7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r>
                        <a:rPr kumimoji="1" lang="ja-JP" altLang="en-US" sz="7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　　メールアドレス・　　ホームページ</a:t>
                      </a:r>
                      <a:endParaRPr kumimoji="1" lang="ja-JP" altLang="en-US" sz="7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A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 smtClean="0"/>
                        <a:t>1</a:t>
                      </a:r>
                      <a:endParaRPr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北海道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旧優生保護法に関する相談支援センター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0120-031-711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011-232-4240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hofuku.kodomo1@pref.hokkaido.lg.jp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青森県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017-734-9056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017-734-8091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kyuyuseihogoho-sodan@pref.aomori.lg.jp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岩手県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旧優生保護法一時金受付・相談窓口、県</a:t>
                      </a:r>
                      <a:r>
                        <a:rPr lang="ja-JP" altLang="en-US" sz="700" b="0" i="0" u="none" strike="noStrike" spc="-100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保健所</a:t>
                      </a:r>
                      <a:endParaRPr lang="ja-JP" altLang="en-US" sz="700" b="0" i="0" u="none" strike="noStrike" spc="-100" baseline="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019-624-6015  (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019-629-5464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AD0007@pref.iwate.jp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022-211-2322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022-211-2591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kodomok@pref.miyagi.lg.jp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秋田県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018-860-1431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018-860-3821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hoken@pref.akita.lg.jp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山形県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023-630-2459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023-625-4294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yusei@pref.yamagata.jp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024-521-8294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024-521-7747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kosodate@pref.fukushima.lg.jp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茨城県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029-301-3270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029-301-3264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shoutai1@pref.ibaraki.lg.jp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栃木県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旧優生保護法関係相談窓口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028-623-3064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028-623-3070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boshihoken@pref.tochigi.lg.jp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群馬県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027-226-2606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027-223-6526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jidosei@pref.gunma.lg.jp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埼玉県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048-831-2777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048-830-4804 	a3570-12@pref.saitama.lg.jp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　　　　　　　　　　　　　　　　　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500" b="0" i="0" u="none" strike="noStrike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電話 </a:t>
                      </a:r>
                      <a:r>
                        <a:rPr lang="en-US" altLang="ja-JP" sz="500" b="0" i="0" u="none" strike="noStrike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043-223-2332</a:t>
                      </a:r>
                      <a:r>
                        <a:rPr lang="ja-JP" altLang="en-US" sz="500" b="0" i="0" u="none" strike="noStrike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（児童家庭課）のほか県内各健康福祉センター　</a:t>
                      </a:r>
                      <a:r>
                        <a:rPr lang="en-US" sz="500" b="0" i="0" u="none" strike="noStrike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FAX 043-224-4085    https://www.pref.chiba.lg.jp/jika/boshi/yuseihogo/toiawase.html</a:t>
                      </a:r>
                      <a:endParaRPr lang="en-US" sz="500" b="0" i="0" u="none" strike="noStrike" spc="0" baseline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東京都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03-5320-4206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03-5388-1401 	S0415201@section.metro.tokyo.jp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神奈川県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kumimoji="1" lang="ja-JP" altLang="en-US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電話 </a:t>
                      </a:r>
                      <a:r>
                        <a:rPr kumimoji="1" lang="en-US" altLang="ja-JP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045-663-1250</a:t>
                      </a:r>
                      <a:r>
                        <a:rPr kumimoji="1" lang="ja-JP" altLang="en-US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（専用）、</a:t>
                      </a:r>
                      <a:r>
                        <a:rPr kumimoji="1" lang="en-US" altLang="ja-JP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045-210-4727</a:t>
                      </a:r>
                      <a:r>
                        <a:rPr kumimoji="1" lang="ja-JP" altLang="en-US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FAX </a:t>
                      </a:r>
                      <a:r>
                        <a:rPr lang="en-US" sz="450" b="0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045</a:t>
                      </a:r>
                      <a:r>
                        <a:rPr kumimoji="1" lang="en-US" sz="450" b="0" i="0" u="none" strike="noStrike" kern="1200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-210-8</a:t>
                      </a:r>
                      <a:r>
                        <a:rPr lang="en-US" sz="450" b="0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860</a:t>
                      </a:r>
                      <a:r>
                        <a:rPr lang="ja-JP" altLang="en-US" sz="450" b="0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 </a:t>
                      </a:r>
                      <a:r>
                        <a:rPr lang="en-US" sz="450" b="0" i="0" u="none" strike="noStrike" spc="-5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https://dshinsei.e-kanagawa.lg.jp/140007-u/offer/userLoginDispNon.action?tempSeq=5953&amp;accessFrom=</a:t>
                      </a:r>
                      <a:endParaRPr lang="en-US" sz="450" b="0" i="0" u="none" strike="noStrike" spc="-50" baseline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新潟県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025-280-5197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025-285-8757 	ngt040240@pref.niigata.lg.jp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076-444-3525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076-444-3493 	akodomokatei@pref.toyama.lg.jp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石川県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076-225-1495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076-225-1423 	yuuseihogo@pref.ishikawa.lg.jp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福井県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65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健康福祉部</a:t>
                      </a:r>
                      <a:r>
                        <a:rPr lang="ja-JP" altLang="en-US" sz="650" b="0" i="0" u="none" strike="noStrike" spc="-100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こども未来課、県内</a:t>
                      </a:r>
                      <a:r>
                        <a:rPr lang="ja-JP" altLang="en-US" sz="65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各健康福祉センター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0776-20-0286 </a:t>
                      </a: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こども未来課）のほか県内各健康福祉センター    </a:t>
                      </a:r>
                      <a:r>
                        <a:rPr 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0776-20-0640      kodomomirai@pref.fukui.lg.jp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19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055-223-1360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055-223-1475 	kosodate@pref.yamanashi.lg.jp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026-235-7143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026-235-7170 	boshi-shika@pref.nagano.lg.jp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岐阜県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058-272-0877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058-278-3518 	yusei-sodan@govt.pref.gifu.jp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054-221-3157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054-221-3521 	kokatei@pref.shizuoka.lg.jp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052-954-6009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052-954-6920 	kokoro@pref.aichi.lg.jp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三重県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059-224-2260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059-224-2270 	kodomok@pref.mie.lg.jp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滋賀県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077-528-3653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077-528-4857 	eg0004@pref.shiga.lg.jp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京都府旧優生保護法一時金相談ダイヤル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075-451-7100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075-414-4792 	kyuho-ichijikin@pref.kyoto.lg.jp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大阪府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06-6944-8196 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06-6910-6610  	ysoudan@gbox.pref.osaka.lg.jp</a:t>
                      </a:r>
                      <a:endParaRPr lang="en-US" altLang="zh-TW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兵庫県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旧優生保護法専用相談窓口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078-362-3439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078-362-3913 	kenkouzoushinka@pref.hyogo.lg.jp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29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0742-27-8643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0742-27-8643 	kenkou@office.pref.nara.lg.jp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和歌山県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073-441-2642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健康推進課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）のほか県保健所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073-428-2325       e0412001@pref.wakayama.lg.jp</a:t>
                      </a:r>
                      <a:endParaRPr lang="en-US" altLang="zh-TW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鳥取県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旧優生保護法相談・請求受付窓口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0857-26-7145 </a:t>
                      </a: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福祉保健課）のほか</a:t>
                      </a:r>
                      <a:r>
                        <a:rPr lang="ja-JP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県内総合事務所</a:t>
                      </a:r>
                      <a:r>
                        <a:rPr lang="zh-TW" alt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</a:t>
                      </a:r>
                      <a:r>
                        <a:rPr lang="en-US" altLang="ja-JP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0857-26-8116       </a:t>
                      </a:r>
                      <a:r>
                        <a:rPr lang="en-US" sz="6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yuuseisoudan@pref.tottori.lg.jp</a:t>
                      </a:r>
                      <a:endParaRPr lang="en-US" sz="6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島根県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0120-012-974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）、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0852-22-6625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（専用）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0852-22-6328 	kenkosuishin@pref.shimane.lg.jp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岡山県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086-226-7870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086-226-7871	yuuseihogo@pref.okayama.lg.jp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082-227-1040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082-502-3674 	fukodomo@pref.hiroshima.lg.jp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山口県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083-933-2946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083-933-2759 	a13300@pref.yamaguchi.lg.jp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徳島県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旧優生保護法一時金支給に関する受付・相談窓口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088-621-2300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（専用）のほか県保健所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088-621-2841 	</a:t>
                      </a:r>
                      <a:r>
                        <a:rPr kumimoji="1" lang="en-US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kenkoudukurika@pref.tokushima.jp</a:t>
                      </a:r>
                      <a:endParaRPr kumimoji="1"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香川県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087-832-3900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087-806-0207 	kosodate@pref.kagawa.lg.jp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愛媛県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089-912-2405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（健康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増進課）のほか県保健所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089-912-2399	healthpro@pref.ehime.lg.jp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39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高知県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088-823-9727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088-823-9658 	yuuseihogo@ken.pref.kochi.lg.jp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092-632-5175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092-643-3271 	ichijikin@pref.fukuoka.lg.jp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佐賀県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旧優生保護法一時金請求相談窓口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0120-525-856 </a:t>
                      </a:r>
                      <a:r>
                        <a:rPr lang="zh-TW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専用） </a:t>
                      </a:r>
                      <a:r>
                        <a:rPr lang="en-US" altLang="zh-TW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0952-25-7300 	kodomo-katei@pref.saga.lg.jp</a:t>
                      </a:r>
                      <a:endParaRPr lang="en-US" altLang="zh-TW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095-895-2446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095-825-6470 	s04820@pref.nagasaki.lg.jp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096-333-2352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096-383-1427	yuusei@pref.kumamoto.lg.jp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097-506-2760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097-506-1735 	sodan12210@pref.oita.jp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0985-26-0210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0985-26-7336 	kenkozoshin@pref.miyazaki.lg.jp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099-286-3374 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099-286-5560	ichijikin@pref.kagoshima.lg.jp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 smtClean="0"/>
                        <a:t>47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沖縄県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保健医療部地域保健課母子保健班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098-866-2215 	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098-866-2241 	aa090701@pref.okinawa.lg.jp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</a:tbl>
          </a:graphicData>
        </a:graphic>
      </p:graphicFrame>
      <p:sp>
        <p:nvSpPr>
          <p:cNvPr id="11" name="ホームベース 10"/>
          <p:cNvSpPr/>
          <p:nvPr/>
        </p:nvSpPr>
        <p:spPr>
          <a:xfrm>
            <a:off x="1518039" y="9775344"/>
            <a:ext cx="1512000" cy="216000"/>
          </a:xfrm>
          <a:prstGeom prst="homePlate">
            <a:avLst/>
          </a:prstGeom>
          <a:solidFill>
            <a:srgbClr val="90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18000" rtlCol="0" anchor="ctr"/>
          <a:lstStyle/>
          <a:p>
            <a:pPr algn="ctr">
              <a:lnSpc>
                <a:spcPts val="1500"/>
              </a:lnSpc>
            </a:pPr>
            <a:r>
              <a:rPr lang="ja-JP" altLang="en-US" sz="950" b="1" dirty="0" smtClean="0"/>
              <a:t>厚生労働省特設サイト</a:t>
            </a:r>
            <a:endParaRPr kumimoji="1" lang="ja-JP" altLang="en-US" sz="950" b="1" dirty="0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503" y="1153946"/>
            <a:ext cx="90000" cy="90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28" y="1154289"/>
            <a:ext cx="90000" cy="9000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317858"/>
            <a:ext cx="90000" cy="9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486770"/>
            <a:ext cx="90000" cy="9000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655682"/>
            <a:ext cx="90000" cy="9000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824594"/>
            <a:ext cx="90000" cy="9000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993506"/>
            <a:ext cx="90000" cy="90000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162418"/>
            <a:ext cx="90000" cy="90000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331330"/>
            <a:ext cx="90000" cy="900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500242"/>
            <a:ext cx="90000" cy="90000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669154"/>
            <a:ext cx="90000" cy="90000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838066"/>
            <a:ext cx="90000" cy="90000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006979"/>
            <a:ext cx="90000" cy="90000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349520"/>
            <a:ext cx="90000" cy="90000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687398"/>
            <a:ext cx="90000" cy="90000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863988"/>
            <a:ext cx="90000" cy="9000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020270"/>
            <a:ext cx="90000" cy="90000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365403"/>
            <a:ext cx="90000" cy="90000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534033"/>
            <a:ext cx="90000" cy="90000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702664"/>
            <a:ext cx="90000" cy="90000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871295"/>
            <a:ext cx="90000" cy="90000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039926"/>
            <a:ext cx="90000" cy="90000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208557"/>
            <a:ext cx="90000" cy="90000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377188"/>
            <a:ext cx="90000" cy="90000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545818"/>
            <a:ext cx="90000" cy="90000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714448"/>
            <a:ext cx="90000" cy="90000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883078"/>
            <a:ext cx="90000" cy="90000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051708"/>
            <a:ext cx="90000" cy="9000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750084"/>
            <a:ext cx="90000" cy="90000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902162"/>
            <a:ext cx="90000" cy="90000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078752"/>
            <a:ext cx="90000" cy="90000"/>
          </a:xfrm>
          <a:prstGeom prst="rect">
            <a:avLst/>
          </a:prstGeom>
        </p:spPr>
      </p:pic>
      <p:pic>
        <p:nvPicPr>
          <p:cNvPr id="56" name="図 5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403460"/>
            <a:ext cx="90000" cy="90000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750622"/>
            <a:ext cx="90000" cy="90000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919198"/>
            <a:ext cx="90000" cy="90000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087774"/>
            <a:ext cx="90000" cy="90000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256350"/>
            <a:ext cx="90000" cy="90000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424926"/>
            <a:ext cx="90000" cy="90000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593502"/>
            <a:ext cx="90000" cy="90000"/>
          </a:xfrm>
          <a:prstGeom prst="rect">
            <a:avLst/>
          </a:prstGeom>
        </p:spPr>
      </p:pic>
      <p:pic>
        <p:nvPicPr>
          <p:cNvPr id="63" name="図 6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762078"/>
            <a:ext cx="90000" cy="90000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930654"/>
            <a:ext cx="90000" cy="90000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9099231"/>
            <a:ext cx="90000" cy="90000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992" y="4199175"/>
            <a:ext cx="90000" cy="90000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226637"/>
            <a:ext cx="90000" cy="90000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394079"/>
            <a:ext cx="90000" cy="90000"/>
          </a:xfrm>
          <a:prstGeom prst="rect">
            <a:avLst/>
          </a:prstGeom>
        </p:spPr>
      </p:pic>
      <p:pic>
        <p:nvPicPr>
          <p:cNvPr id="69" name="図 6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561521"/>
            <a:ext cx="90000" cy="90000"/>
          </a:xfrm>
          <a:prstGeom prst="rect">
            <a:avLst/>
          </a:prstGeom>
        </p:spPr>
      </p:pic>
      <p:pic>
        <p:nvPicPr>
          <p:cNvPr id="70" name="図 6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16" y="7241753"/>
            <a:ext cx="90000" cy="90000"/>
          </a:xfrm>
          <a:prstGeom prst="rect">
            <a:avLst/>
          </a:prstGeom>
        </p:spPr>
      </p:pic>
      <p:pic>
        <p:nvPicPr>
          <p:cNvPr id="71" name="図 7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16" y="7580613"/>
            <a:ext cx="90000" cy="90000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996" y="3177896"/>
            <a:ext cx="90000" cy="9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51" y="3515825"/>
            <a:ext cx="90000" cy="900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390650" y="9395636"/>
            <a:ext cx="5796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fontAlgn="ctr"/>
            <a:r>
              <a:rPr kumimoji="1" lang="ja-JP" altLang="en-US" sz="1050" dirty="0" smtClean="0"/>
              <a:t>くわしく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は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厚生労働省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の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特設サイト </a:t>
            </a:r>
            <a:r>
              <a:rPr kumimoji="1" lang="ja-JP" altLang="en-US" sz="1050" dirty="0" smtClean="0"/>
              <a:t>や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各都道府県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の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ホームページ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など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を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みて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 smtClean="0"/>
              <a:t>ください。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02943" y="9648821"/>
            <a:ext cx="36475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050" spc="-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sz="1050" spc="-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旧優生保護法 に よる 優生手術 等 を 受けた 方へ」</a:t>
            </a:r>
            <a:r>
              <a:rPr lang="en-US" altLang="ja-JP" sz="1050" dirty="0"/>
              <a:t>https://www.mhlw.go.jp/stf/kyuuyuuseiichijikin_04351.html</a:t>
            </a:r>
            <a:endParaRPr kumimoji="1" lang="ja-JP" altLang="en-US" sz="105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47790" y="883945"/>
            <a:ext cx="1330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dirty="0" smtClean="0">
                <a:latin typeface="+mn-ea"/>
              </a:rPr>
              <a:t>令和４年</a:t>
            </a:r>
            <a:r>
              <a:rPr kumimoji="1" lang="en-US" altLang="ja-JP" sz="800" dirty="0" smtClean="0">
                <a:latin typeface="+mn-ea"/>
              </a:rPr>
              <a:t>11</a:t>
            </a:r>
            <a:r>
              <a:rPr kumimoji="1" lang="ja-JP" altLang="en-US" sz="800" dirty="0" smtClean="0">
                <a:latin typeface="+mn-ea"/>
              </a:rPr>
              <a:t>月１日 現在</a:t>
            </a:r>
            <a:endParaRPr kumimoji="1" lang="ja-JP" altLang="en-US" sz="800" dirty="0">
              <a:latin typeface="+mn-ea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683528" y="367186"/>
            <a:ext cx="2275218" cy="238527"/>
            <a:chOff x="2683528" y="351284"/>
            <a:chExt cx="2275218" cy="238527"/>
          </a:xfrm>
        </p:grpSpPr>
        <p:sp>
          <p:nvSpPr>
            <p:cNvPr id="76" name="テキスト ボックス 75"/>
            <p:cNvSpPr txBox="1"/>
            <p:nvPr/>
          </p:nvSpPr>
          <p:spPr>
            <a:xfrm>
              <a:off x="2683528" y="351284"/>
              <a:ext cx="1260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5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　どう</a:t>
              </a:r>
              <a:r>
                <a:rPr kumimoji="1" lang="ja-JP" altLang="en-US" sz="7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9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</a:t>
              </a:r>
              <a:r>
                <a:rPr kumimoji="1" lang="ja-JP" altLang="en-US" sz="8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9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けん</a:t>
              </a:r>
              <a:endParaRPr kumimoji="1" lang="ja-JP" altLang="en-US" sz="9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4202746" y="351284"/>
              <a:ext cx="756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 smtClean="0">
                  <a:solidFill>
                    <a:srgbClr val="90C31F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 ぐち</a:t>
              </a:r>
              <a:endParaRPr kumimoji="1" lang="ja-JP" altLang="en-US" sz="9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78" name="テキスト ボックス 77"/>
          <p:cNvSpPr txBox="1"/>
          <p:nvPr/>
        </p:nvSpPr>
        <p:spPr>
          <a:xfrm>
            <a:off x="484162" y="827130"/>
            <a:ext cx="1296000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れいわ　 ねん　  がつ　 に</a:t>
            </a:r>
            <a:r>
              <a:rPr kumimoji="1" lang="ja-JP" altLang="en-US" sz="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ち</a:t>
            </a:r>
            <a:r>
              <a:rPr kumimoji="1" lang="ja-JP" altLang="en-US" sz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げんざい</a:t>
            </a:r>
            <a:endParaRPr kumimoji="1" lang="ja-JP" altLang="en-US" sz="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028170" y="9326669"/>
            <a:ext cx="900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こうせいろうどうしょう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930804" y="9326669"/>
            <a:ext cx="828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かく と どう ふ けん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175342" y="9587606"/>
            <a:ext cx="2937575" cy="169277"/>
            <a:chOff x="3175342" y="9608078"/>
            <a:chExt cx="2937575" cy="169277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3175342" y="9608078"/>
              <a:ext cx="1072808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きゅうゆうせい ほ ご ほう</a:t>
              </a:r>
              <a:endPara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438686" y="9608078"/>
              <a:ext cx="720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spc="-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ゆうせいしゅじゅつ</a:t>
              </a:r>
              <a:endParaRPr kumimoji="1" lang="ja-JP" altLang="en-US" sz="500" b="1" spc="-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5008404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</a:t>
              </a:r>
              <a:endPara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5390422" y="9608078"/>
              <a:ext cx="252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</a:t>
              </a:r>
              <a:endPara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5788917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  <a:endPara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75" name="テキスト ボックス 74"/>
          <p:cNvSpPr txBox="1"/>
          <p:nvPr/>
        </p:nvSpPr>
        <p:spPr>
          <a:xfrm>
            <a:off x="1596723" y="9738499"/>
            <a:ext cx="1418507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こう</a:t>
            </a:r>
            <a:r>
              <a:rPr kumimoji="1" lang="ja-JP" altLang="en-US" sz="3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</a:t>
            </a:r>
            <a:r>
              <a:rPr kumimoji="1" lang="ja-JP" altLang="en-US" sz="3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ろう</a:t>
            </a:r>
            <a:r>
              <a:rPr kumimoji="1" lang="ja-JP" altLang="en-US" sz="2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</a:t>
            </a:r>
            <a:r>
              <a:rPr kumimoji="1" lang="ja-JP" altLang="en-US" sz="400" b="1" spc="-5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</a:t>
            </a:r>
            <a:r>
              <a:rPr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とく</a:t>
            </a:r>
            <a:r>
              <a:rPr lang="ja-JP" altLang="en-US" sz="3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せつ</a:t>
            </a:r>
            <a:endParaRPr kumimoji="1" lang="ja-JP" altLang="en-US" sz="4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000" y="9637200"/>
            <a:ext cx="406800" cy="406800"/>
          </a:xfrm>
          <a:prstGeom prst="rect">
            <a:avLst/>
          </a:prstGeom>
        </p:spPr>
      </p:pic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A93347D6-EE25-A25F-285F-2070002894AF}"/>
              </a:ext>
            </a:extLst>
          </p:cNvPr>
          <p:cNvGrpSpPr/>
          <p:nvPr/>
        </p:nvGrpSpPr>
        <p:grpSpPr>
          <a:xfrm>
            <a:off x="628650" y="3478642"/>
            <a:ext cx="2221893" cy="53861"/>
            <a:chOff x="628650" y="1290928"/>
            <a:chExt cx="2221893" cy="53861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AF591A2E-1A2A-F5B7-9369-AD800B5441BB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かなが</a:t>
              </a:r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わけん</a:t>
              </a:r>
            </a:p>
          </p:txBody>
        </p:sp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DDDB6476-3F25-C8A1-7D54-D5F7A132B6B8}"/>
                </a:ext>
              </a:extLst>
            </p:cNvPr>
            <p:cNvSpPr txBox="1"/>
            <p:nvPr/>
          </p:nvSpPr>
          <p:spPr>
            <a:xfrm>
              <a:off x="1073943" y="1290928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 かん　　　</a:t>
              </a:r>
              <a:r>
                <a:rPr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しきゅううけつけ 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B6A62FB2-5266-A2BE-7AFC-BC17C0FE1528}"/>
              </a:ext>
            </a:extLst>
          </p:cNvPr>
          <p:cNvGrpSpPr/>
          <p:nvPr/>
        </p:nvGrpSpPr>
        <p:grpSpPr>
          <a:xfrm>
            <a:off x="628650" y="3813136"/>
            <a:ext cx="2187575" cy="53861"/>
            <a:chOff x="628650" y="1628237"/>
            <a:chExt cx="2187575" cy="53861"/>
          </a:xfrm>
        </p:grpSpPr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8E3BD48F-DD2B-CD6D-7AEA-7BCF92C0D238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とやまけん</a:t>
              </a:r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749B45AB-DA17-E3B6-23A6-3D34B450D137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いち じ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 そうだ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1514C2A8-8F6A-0F99-A435-6F080AAD0203}"/>
              </a:ext>
            </a:extLst>
          </p:cNvPr>
          <p:cNvGrpSpPr/>
          <p:nvPr/>
        </p:nvGrpSpPr>
        <p:grpSpPr>
          <a:xfrm>
            <a:off x="628650" y="3989908"/>
            <a:ext cx="2187575" cy="53861"/>
            <a:chOff x="628650" y="1800148"/>
            <a:chExt cx="2187575" cy="53861"/>
          </a:xfrm>
        </p:grpSpPr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8EA0F45B-288C-4146-BCF2-EE3B8541B431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いしかわけん</a:t>
              </a: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7EE8DF26-D6E7-1F8B-DDA7-318F9631C9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67A734DD-744B-0E8F-4F46-BED68536554F}"/>
              </a:ext>
            </a:extLst>
          </p:cNvPr>
          <p:cNvGrpSpPr/>
          <p:nvPr/>
        </p:nvGrpSpPr>
        <p:grpSpPr>
          <a:xfrm>
            <a:off x="628650" y="4155250"/>
            <a:ext cx="2187575" cy="53861"/>
            <a:chOff x="628650" y="1969256"/>
            <a:chExt cx="2187575" cy="53861"/>
          </a:xfrm>
        </p:grpSpPr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8A1AFF2F-D2CF-DCB6-A5E2-FD9E5C7FA55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ふくいけん</a:t>
              </a: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7A858ED-0475-562E-41DB-DA5C6D53273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けんこうふくしぶ　　　　　 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みらい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　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けんない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かくけんこうふくし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2ACE2DE4-EC63-A782-BC12-0BBB0AC03127}"/>
              </a:ext>
            </a:extLst>
          </p:cNvPr>
          <p:cNvGrpSpPr/>
          <p:nvPr/>
        </p:nvGrpSpPr>
        <p:grpSpPr>
          <a:xfrm>
            <a:off x="628650" y="4324402"/>
            <a:ext cx="2187575" cy="53861"/>
            <a:chOff x="628650" y="2141167"/>
            <a:chExt cx="2187575" cy="53861"/>
          </a:xfrm>
        </p:grpSpPr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D024B750-D06D-067F-DE37-3314A24AC421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やまなしけん</a:t>
              </a:r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41D1B07D-7AE8-AD36-1782-BF8EAE6606C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2840C7B9-8236-8ACE-DF9A-637AE65C8715}"/>
              </a:ext>
            </a:extLst>
          </p:cNvPr>
          <p:cNvGrpSpPr/>
          <p:nvPr/>
        </p:nvGrpSpPr>
        <p:grpSpPr>
          <a:xfrm>
            <a:off x="628650" y="4493554"/>
            <a:ext cx="2187575" cy="53861"/>
            <a:chOff x="628650" y="2306565"/>
            <a:chExt cx="2187575" cy="53861"/>
          </a:xfrm>
        </p:grpSpPr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620F512A-F9D9-5D58-FCFD-48B3A59CB2A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ながのけん</a:t>
              </a: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DB0F7DA8-10AF-3FC4-B23B-2A2C3B204EAF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3E69E7E8-A135-8286-ED0D-9564189EA75C}"/>
              </a:ext>
            </a:extLst>
          </p:cNvPr>
          <p:cNvGrpSpPr/>
          <p:nvPr/>
        </p:nvGrpSpPr>
        <p:grpSpPr>
          <a:xfrm>
            <a:off x="628650" y="4658896"/>
            <a:ext cx="2187575" cy="53861"/>
            <a:chOff x="628650" y="2478476"/>
            <a:chExt cx="2187575" cy="53861"/>
          </a:xfrm>
        </p:grpSpPr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836C01AF-31D8-BF96-0D25-5E6EC368BF5E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ぎふけん</a:t>
              </a: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CF25074B-6035-9C11-26C8-EE843BF3D90D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E86CBC7E-D2AC-6C74-0B56-A73BB4682EA9}"/>
              </a:ext>
            </a:extLst>
          </p:cNvPr>
          <p:cNvGrpSpPr/>
          <p:nvPr/>
        </p:nvGrpSpPr>
        <p:grpSpPr>
          <a:xfrm>
            <a:off x="628650" y="4828048"/>
            <a:ext cx="2187575" cy="53861"/>
            <a:chOff x="628650" y="2645371"/>
            <a:chExt cx="2187575" cy="53861"/>
          </a:xfrm>
        </p:grpSpPr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2DA1E77C-CB95-62DB-934F-4D2236CA0574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しずおかけん</a:t>
              </a:r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ECF4556B-C615-5920-E31C-7EC57664C01D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41D21B4A-AD97-836E-71A8-02B38132CD4B}"/>
              </a:ext>
            </a:extLst>
          </p:cNvPr>
          <p:cNvGrpSpPr/>
          <p:nvPr/>
        </p:nvGrpSpPr>
        <p:grpSpPr>
          <a:xfrm>
            <a:off x="628650" y="4997200"/>
            <a:ext cx="2187575" cy="53861"/>
            <a:chOff x="628650" y="2817282"/>
            <a:chExt cx="2187575" cy="53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5D641908-2908-9D7F-80EF-617D7F76E5E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あいちけん</a:t>
              </a: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F44430B5-D5F1-9EBB-E8EF-F7C9DD944F67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70D96496-D6B9-5490-4B42-FBC5F2D39CC7}"/>
              </a:ext>
            </a:extLst>
          </p:cNvPr>
          <p:cNvGrpSpPr/>
          <p:nvPr/>
        </p:nvGrpSpPr>
        <p:grpSpPr>
          <a:xfrm>
            <a:off x="628650" y="5166352"/>
            <a:ext cx="2187575" cy="53861"/>
            <a:chOff x="628650" y="2982680"/>
            <a:chExt cx="2187575" cy="53861"/>
          </a:xfrm>
        </p:grpSpPr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041502DC-A8EF-E574-2201-5C73CE57E545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みえけん</a:t>
              </a:r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5CAA0D59-86C3-1099-0B14-9CD2E6E376F0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245506DD-4DFB-CAF5-AE88-651E60919DB8}"/>
              </a:ext>
            </a:extLst>
          </p:cNvPr>
          <p:cNvGrpSpPr/>
          <p:nvPr/>
        </p:nvGrpSpPr>
        <p:grpSpPr>
          <a:xfrm>
            <a:off x="628650" y="5335504"/>
            <a:ext cx="2187575" cy="53861"/>
            <a:chOff x="628650" y="3154591"/>
            <a:chExt cx="2187575" cy="53861"/>
          </a:xfrm>
        </p:grpSpPr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0DDFEE7F-B50E-2CBB-ABC3-1F33AFAD4287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しがけん</a:t>
              </a:r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9BEB1876-DAD9-47C9-719A-DC177DAA8CC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2B91FF76-5385-4FD5-E52D-4766CFF597AB}"/>
              </a:ext>
            </a:extLst>
          </p:cNvPr>
          <p:cNvGrpSpPr/>
          <p:nvPr/>
        </p:nvGrpSpPr>
        <p:grpSpPr>
          <a:xfrm>
            <a:off x="628650" y="5504656"/>
            <a:ext cx="2187575" cy="53861"/>
            <a:chOff x="628650" y="3321740"/>
            <a:chExt cx="2187575" cy="53861"/>
          </a:xfrm>
        </p:grpSpPr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D137F679-71E5-40BC-3986-FAB9F60EFCA4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きょうとふ</a:t>
              </a:r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A542B763-2DC6-0DF4-3E4D-1E25372844E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きょうとふ  きゅうゆうせいほご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 いち じ </a:t>
              </a:r>
              <a:r>
                <a:rPr lang="ja-JP" altLang="en-US" sz="35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きんそうだん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82EA71E0-625A-2510-383B-0A12F944893B}"/>
              </a:ext>
            </a:extLst>
          </p:cNvPr>
          <p:cNvGrpSpPr/>
          <p:nvPr/>
        </p:nvGrpSpPr>
        <p:grpSpPr>
          <a:xfrm>
            <a:off x="628650" y="5673808"/>
            <a:ext cx="2187575" cy="53861"/>
            <a:chOff x="628650" y="1290928"/>
            <a:chExt cx="2187575" cy="53861"/>
          </a:xfrm>
        </p:grpSpPr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5ECAFAD0-5648-58FB-4CEC-B5B5D1737E6E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おおさかふ</a:t>
              </a: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1727D195-42BB-1371-47B9-81A1358FF24D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04995891-D847-1970-7E9D-FDD00E4A7A91}"/>
              </a:ext>
            </a:extLst>
          </p:cNvPr>
          <p:cNvGrpSpPr/>
          <p:nvPr/>
        </p:nvGrpSpPr>
        <p:grpSpPr>
          <a:xfrm>
            <a:off x="628650" y="5842960"/>
            <a:ext cx="2187575" cy="53861"/>
            <a:chOff x="628650" y="1462839"/>
            <a:chExt cx="2187575" cy="53861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032C5A1D-B2DE-B0B7-FB38-A1F6C0074EF2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ひょうごけん</a:t>
              </a: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01DA0655-9061-7AB5-EFD7-D6761C39B56B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せんようそうだんまどぐち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AAFE3954-061E-D21F-99CB-5B56D3F436A9}"/>
              </a:ext>
            </a:extLst>
          </p:cNvPr>
          <p:cNvGrpSpPr/>
          <p:nvPr/>
        </p:nvGrpSpPr>
        <p:grpSpPr>
          <a:xfrm>
            <a:off x="628650" y="6012112"/>
            <a:ext cx="2187575" cy="53861"/>
            <a:chOff x="628650" y="1628237"/>
            <a:chExt cx="2187575" cy="53861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88F10BF8-C31F-27FA-FC72-0429EECE2E7D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ならけん</a:t>
              </a: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842CAA6B-311C-00A9-CFAF-511B40C9B3CD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な ら け ん  きゅうゆうせいほごほう　いち じ きん 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F53FAAB5-9953-EBCF-5115-D257CCC8EF4E}"/>
              </a:ext>
            </a:extLst>
          </p:cNvPr>
          <p:cNvGrpSpPr/>
          <p:nvPr/>
        </p:nvGrpSpPr>
        <p:grpSpPr>
          <a:xfrm>
            <a:off x="628650" y="6181264"/>
            <a:ext cx="2187575" cy="53861"/>
            <a:chOff x="628650" y="1800148"/>
            <a:chExt cx="2187575" cy="53861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9D659657-E276-DA3D-AA7E-11706DA9C9E7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わかやまけん</a:t>
              </a: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142F39AA-6FD4-3AF7-0199-6305CFF3E7A2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738A26C8-E236-2AE6-927C-7762AEEBC389}"/>
              </a:ext>
            </a:extLst>
          </p:cNvPr>
          <p:cNvGrpSpPr/>
          <p:nvPr/>
        </p:nvGrpSpPr>
        <p:grpSpPr>
          <a:xfrm>
            <a:off x="628650" y="6350416"/>
            <a:ext cx="2187575" cy="53861"/>
            <a:chOff x="628650" y="1969256"/>
            <a:chExt cx="2187575" cy="53861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94259D19-3A64-D5F2-55E9-6B5961ECAF15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とっとりけん</a:t>
              </a: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0AD38D58-2F91-64AB-283A-1C84C8A93D2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 せいきゅううけつけまどぐち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310A4F1E-F803-D460-6693-A2B89C344C47}"/>
              </a:ext>
            </a:extLst>
          </p:cNvPr>
          <p:cNvGrpSpPr/>
          <p:nvPr/>
        </p:nvGrpSpPr>
        <p:grpSpPr>
          <a:xfrm>
            <a:off x="628650" y="6519568"/>
            <a:ext cx="2187575" cy="53861"/>
            <a:chOff x="628650" y="2141167"/>
            <a:chExt cx="2187575" cy="53861"/>
          </a:xfrm>
        </p:grpSpPr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407C22AA-88DC-939C-F599-D3FC9D0FC25E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しまねけん</a:t>
              </a: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F8A6B5CB-CFAD-065B-7232-2090A8B3B85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114BD301-D7C7-2144-3C7A-3E2B57825FD2}"/>
              </a:ext>
            </a:extLst>
          </p:cNvPr>
          <p:cNvGrpSpPr/>
          <p:nvPr/>
        </p:nvGrpSpPr>
        <p:grpSpPr>
          <a:xfrm>
            <a:off x="628650" y="6688720"/>
            <a:ext cx="2187575" cy="53861"/>
            <a:chOff x="628650" y="2306565"/>
            <a:chExt cx="2187575" cy="53861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B5F51FB8-D64F-B6D1-CEFA-F6AF6336A43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おかやまけん</a:t>
              </a:r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4F07A07D-AA4D-8CFB-6454-F957DD7E5A04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A3BA2854-D868-2D72-232B-F0130F297F37}"/>
              </a:ext>
            </a:extLst>
          </p:cNvPr>
          <p:cNvGrpSpPr/>
          <p:nvPr/>
        </p:nvGrpSpPr>
        <p:grpSpPr>
          <a:xfrm>
            <a:off x="628650" y="6857872"/>
            <a:ext cx="2187575" cy="53861"/>
            <a:chOff x="628650" y="2478476"/>
            <a:chExt cx="2187575" cy="53861"/>
          </a:xfrm>
        </p:grpSpPr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E4553879-00EB-1568-1D11-F834E66B4498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ひろしまけん</a:t>
              </a: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F67C243F-3678-37D7-4420-D5673EC673B9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18746F2B-496A-B978-E498-B46852BE4A87}"/>
              </a:ext>
            </a:extLst>
          </p:cNvPr>
          <p:cNvGrpSpPr/>
          <p:nvPr/>
        </p:nvGrpSpPr>
        <p:grpSpPr>
          <a:xfrm>
            <a:off x="628650" y="7027024"/>
            <a:ext cx="2187575" cy="53861"/>
            <a:chOff x="628650" y="2645371"/>
            <a:chExt cx="2187575" cy="53861"/>
          </a:xfrm>
        </p:grpSpPr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id="{3BA6C4CF-4A99-C499-D154-1B3535030EDD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やまぐちけん</a:t>
              </a:r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D6B815D2-A102-A4CE-6853-457780861DF3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769846CF-E14E-D6E3-F3A9-6133A4FD07DA}"/>
              </a:ext>
            </a:extLst>
          </p:cNvPr>
          <p:cNvGrpSpPr/>
          <p:nvPr/>
        </p:nvGrpSpPr>
        <p:grpSpPr>
          <a:xfrm>
            <a:off x="628650" y="7196176"/>
            <a:ext cx="2221893" cy="53861"/>
            <a:chOff x="628650" y="2817282"/>
            <a:chExt cx="2221893" cy="53861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BC3CFF03-9AAB-B5BE-C632-1B0BFA227CD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とくしまけん</a:t>
              </a:r>
            </a:p>
          </p:txBody>
        </p:sp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0B7E6917-C81B-549D-3DCA-589E58D6F460}"/>
                </a:ext>
              </a:extLst>
            </p:cNvPr>
            <p:cNvSpPr txBox="1"/>
            <p:nvPr/>
          </p:nvSpPr>
          <p:spPr>
            <a:xfrm>
              <a:off x="1073943" y="2817282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きゅうゆうせいほごほういちじきんしきゅう　 かん　　　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2" name="グループ化 151">
            <a:extLst>
              <a:ext uri="{FF2B5EF4-FFF2-40B4-BE49-F238E27FC236}">
                <a16:creationId xmlns:a16="http://schemas.microsoft.com/office/drawing/2014/main" id="{9DFD2AF3-B682-D967-3DFD-29A7FA8EE50B}"/>
              </a:ext>
            </a:extLst>
          </p:cNvPr>
          <p:cNvGrpSpPr/>
          <p:nvPr/>
        </p:nvGrpSpPr>
        <p:grpSpPr>
          <a:xfrm>
            <a:off x="628650" y="7365328"/>
            <a:ext cx="2187575" cy="53861"/>
            <a:chOff x="628650" y="2982680"/>
            <a:chExt cx="2187575" cy="53861"/>
          </a:xfrm>
        </p:grpSpPr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644FA89C-66D3-AE66-FF4E-D53DE5AC61D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かがわけん</a:t>
              </a:r>
            </a:p>
          </p:txBody>
        </p:sp>
        <p:sp>
          <p:nvSpPr>
            <p:cNvPr id="154" name="テキスト ボックス 153">
              <a:extLst>
                <a:ext uri="{FF2B5EF4-FFF2-40B4-BE49-F238E27FC236}">
                  <a16:creationId xmlns:a16="http://schemas.microsoft.com/office/drawing/2014/main" id="{6D46B163-63A5-D6C0-05FD-8028132D4509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5" name="グループ化 154">
            <a:extLst>
              <a:ext uri="{FF2B5EF4-FFF2-40B4-BE49-F238E27FC236}">
                <a16:creationId xmlns:a16="http://schemas.microsoft.com/office/drawing/2014/main" id="{5AD3B521-4112-C06F-42B8-D7219CA01BED}"/>
              </a:ext>
            </a:extLst>
          </p:cNvPr>
          <p:cNvGrpSpPr/>
          <p:nvPr/>
        </p:nvGrpSpPr>
        <p:grpSpPr>
          <a:xfrm>
            <a:off x="628650" y="7534480"/>
            <a:ext cx="2187575" cy="53861"/>
            <a:chOff x="628650" y="3154591"/>
            <a:chExt cx="2187575" cy="53861"/>
          </a:xfrm>
        </p:grpSpPr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445C7B00-7E28-AA20-AB21-76AC41411634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あいちけん</a:t>
              </a:r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1B250D94-8F5A-B597-C707-0C7FDF0ABFA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0E14903F-0476-C971-1276-523E03C5547F}"/>
              </a:ext>
            </a:extLst>
          </p:cNvPr>
          <p:cNvGrpSpPr/>
          <p:nvPr/>
        </p:nvGrpSpPr>
        <p:grpSpPr>
          <a:xfrm>
            <a:off x="628650" y="7703632"/>
            <a:ext cx="2187575" cy="53861"/>
            <a:chOff x="628650" y="3321740"/>
            <a:chExt cx="2187575" cy="53861"/>
          </a:xfrm>
        </p:grpSpPr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26EFB826-6CA9-3CD2-A057-884D0854722D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こうちけん</a:t>
              </a:r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12980CC9-3813-B236-F2FB-C7617E162468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6438E5DA-109F-2CBC-BFFE-4FB262E8BED8}"/>
              </a:ext>
            </a:extLst>
          </p:cNvPr>
          <p:cNvGrpSpPr/>
          <p:nvPr/>
        </p:nvGrpSpPr>
        <p:grpSpPr>
          <a:xfrm>
            <a:off x="628650" y="7872784"/>
            <a:ext cx="2187575" cy="53861"/>
            <a:chOff x="628650" y="1290928"/>
            <a:chExt cx="2187575" cy="53861"/>
          </a:xfrm>
        </p:grpSpPr>
        <p:sp>
          <p:nvSpPr>
            <p:cNvPr id="162" name="テキスト ボックス 161">
              <a:extLst>
                <a:ext uri="{FF2B5EF4-FFF2-40B4-BE49-F238E27FC236}">
                  <a16:creationId xmlns:a16="http://schemas.microsoft.com/office/drawing/2014/main" id="{A3A28BF4-5EEE-2F77-5B15-341790517708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ふくおかけん</a:t>
              </a:r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C942034F-C036-3394-A30B-492B86F46AC2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68FAA668-9061-5656-0BC2-610E295DB304}"/>
              </a:ext>
            </a:extLst>
          </p:cNvPr>
          <p:cNvGrpSpPr/>
          <p:nvPr/>
        </p:nvGrpSpPr>
        <p:grpSpPr>
          <a:xfrm>
            <a:off x="628650" y="8041936"/>
            <a:ext cx="2187575" cy="53861"/>
            <a:chOff x="628650" y="1462839"/>
            <a:chExt cx="2187575" cy="53861"/>
          </a:xfrm>
        </p:grpSpPr>
        <p:sp>
          <p:nvSpPr>
            <p:cNvPr id="165" name="テキスト ボックス 164">
              <a:extLst>
                <a:ext uri="{FF2B5EF4-FFF2-40B4-BE49-F238E27FC236}">
                  <a16:creationId xmlns:a16="http://schemas.microsoft.com/office/drawing/2014/main" id="{D08323E1-716E-8D9E-FC37-E319BFAB893B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さがけん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BB5C29A6-DFF5-AB14-C726-3AC21439C0F8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</a:t>
              </a:r>
              <a:r>
                <a:rPr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せいきゅうそう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7" name="グループ化 166">
            <a:extLst>
              <a:ext uri="{FF2B5EF4-FFF2-40B4-BE49-F238E27FC236}">
                <a16:creationId xmlns:a16="http://schemas.microsoft.com/office/drawing/2014/main" id="{3CEEEDB4-F42C-5EF9-EAA2-0B46C84F089A}"/>
              </a:ext>
            </a:extLst>
          </p:cNvPr>
          <p:cNvGrpSpPr/>
          <p:nvPr/>
        </p:nvGrpSpPr>
        <p:grpSpPr>
          <a:xfrm>
            <a:off x="628650" y="8214898"/>
            <a:ext cx="2187575" cy="53861"/>
            <a:chOff x="628650" y="1628237"/>
            <a:chExt cx="2187575" cy="53861"/>
          </a:xfrm>
        </p:grpSpPr>
        <p:sp>
          <p:nvSpPr>
            <p:cNvPr id="168" name="テキスト ボックス 167">
              <a:extLst>
                <a:ext uri="{FF2B5EF4-FFF2-40B4-BE49-F238E27FC236}">
                  <a16:creationId xmlns:a16="http://schemas.microsoft.com/office/drawing/2014/main" id="{7A0DCB1B-FF62-A5B9-3985-429682B202C4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ながさきけん</a:t>
              </a:r>
            </a:p>
          </p:txBody>
        </p: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0E37D78A-385D-A4F4-F025-F4447D6CFE8C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EB37BD91-907E-397D-8D1B-D1240EC9B9AB}"/>
              </a:ext>
            </a:extLst>
          </p:cNvPr>
          <p:cNvGrpSpPr/>
          <p:nvPr/>
        </p:nvGrpSpPr>
        <p:grpSpPr>
          <a:xfrm>
            <a:off x="628650" y="8380240"/>
            <a:ext cx="2187575" cy="53861"/>
            <a:chOff x="628650" y="1800148"/>
            <a:chExt cx="2187575" cy="53861"/>
          </a:xfrm>
        </p:grpSpPr>
        <p:sp>
          <p:nvSpPr>
            <p:cNvPr id="171" name="テキスト ボックス 170">
              <a:extLst>
                <a:ext uri="{FF2B5EF4-FFF2-40B4-BE49-F238E27FC236}">
                  <a16:creationId xmlns:a16="http://schemas.microsoft.com/office/drawing/2014/main" id="{0EAD7C65-D8D7-A4F3-F5D4-7099403B392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くまもとけん</a:t>
              </a:r>
            </a:p>
          </p:txBody>
        </p:sp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5C937AF7-DF47-CB8E-808D-705D053D41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3" name="グループ化 172">
            <a:extLst>
              <a:ext uri="{FF2B5EF4-FFF2-40B4-BE49-F238E27FC236}">
                <a16:creationId xmlns:a16="http://schemas.microsoft.com/office/drawing/2014/main" id="{D0786ABC-04EC-B29C-2EFC-C3B8C9CE2846}"/>
              </a:ext>
            </a:extLst>
          </p:cNvPr>
          <p:cNvGrpSpPr/>
          <p:nvPr/>
        </p:nvGrpSpPr>
        <p:grpSpPr>
          <a:xfrm>
            <a:off x="628650" y="8549392"/>
            <a:ext cx="2187575" cy="53861"/>
            <a:chOff x="628650" y="1969256"/>
            <a:chExt cx="2187575" cy="53861"/>
          </a:xfrm>
        </p:grpSpPr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DABCE642-78E6-F499-5647-42753BBB5974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おおいたけん</a:t>
              </a:r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47605DE9-7E57-AF96-8A81-7DFE16EC278A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 そうだ</a:t>
              </a:r>
              <a:r>
                <a:rPr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6" name="グループ化 175">
            <a:extLst>
              <a:ext uri="{FF2B5EF4-FFF2-40B4-BE49-F238E27FC236}">
                <a16:creationId xmlns:a16="http://schemas.microsoft.com/office/drawing/2014/main" id="{589CC88B-4521-A664-2EE8-67C1CCF2DB5F}"/>
              </a:ext>
            </a:extLst>
          </p:cNvPr>
          <p:cNvGrpSpPr/>
          <p:nvPr/>
        </p:nvGrpSpPr>
        <p:grpSpPr>
          <a:xfrm>
            <a:off x="628650" y="8722354"/>
            <a:ext cx="2187575" cy="53861"/>
            <a:chOff x="628650" y="2141167"/>
            <a:chExt cx="2187575" cy="53861"/>
          </a:xfrm>
        </p:grpSpPr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CE4B62B4-0F18-7D2C-9F5E-C41B3580A512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みやざきけん</a:t>
              </a:r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5972CA47-36B6-2245-FD40-9D10B8AC8673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E88F5541-6917-8E1B-8BD1-7D38F3418CBA}"/>
              </a:ext>
            </a:extLst>
          </p:cNvPr>
          <p:cNvGrpSpPr/>
          <p:nvPr/>
        </p:nvGrpSpPr>
        <p:grpSpPr>
          <a:xfrm>
            <a:off x="628650" y="8887696"/>
            <a:ext cx="2187575" cy="53861"/>
            <a:chOff x="628650" y="2306565"/>
            <a:chExt cx="2187575" cy="53861"/>
          </a:xfrm>
        </p:grpSpPr>
        <p:sp>
          <p:nvSpPr>
            <p:cNvPr id="180" name="テキスト ボックス 179">
              <a:extLst>
                <a:ext uri="{FF2B5EF4-FFF2-40B4-BE49-F238E27FC236}">
                  <a16:creationId xmlns:a16="http://schemas.microsoft.com/office/drawing/2014/main" id="{D92C87D1-F74B-549E-F1F2-9B800327B8D0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かごしまけん</a:t>
              </a:r>
            </a:p>
          </p:txBody>
        </p:sp>
        <p:sp>
          <p:nvSpPr>
            <p:cNvPr id="181" name="テキスト ボックス 180">
              <a:extLst>
                <a:ext uri="{FF2B5EF4-FFF2-40B4-BE49-F238E27FC236}">
                  <a16:creationId xmlns:a16="http://schemas.microsoft.com/office/drawing/2014/main" id="{6A5CBCB9-FC1B-F31C-BC66-170002619BE8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か ご しま 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けんきゅうゆうせい</a:t>
              </a:r>
              <a:r>
                <a:rPr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ご ほう </a:t>
              </a:r>
              <a:r>
                <a:rPr lang="ja-JP" altLang="en-US" sz="350" dirty="0" err="1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52F8B752-F327-B00E-96C9-C13FBC703D0F}"/>
              </a:ext>
            </a:extLst>
          </p:cNvPr>
          <p:cNvGrpSpPr/>
          <p:nvPr/>
        </p:nvGrpSpPr>
        <p:grpSpPr>
          <a:xfrm>
            <a:off x="628650" y="9056863"/>
            <a:ext cx="2187575" cy="53861"/>
            <a:chOff x="628650" y="2478476"/>
            <a:chExt cx="2187575" cy="53861"/>
          </a:xfrm>
        </p:grpSpPr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025C8950-70AB-6FEA-2B9A-4F5AA9CA6CFC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おきなわけん</a:t>
              </a:r>
            </a:p>
          </p:txBody>
        </p:sp>
        <p:sp>
          <p:nvSpPr>
            <p:cNvPr id="184" name="テキスト ボックス 183">
              <a:extLst>
                <a:ext uri="{FF2B5EF4-FFF2-40B4-BE49-F238E27FC236}">
                  <a16:creationId xmlns:a16="http://schemas.microsoft.com/office/drawing/2014/main" id="{83E22A7E-451A-B565-8D0F-DE22E75CB0F9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ほ けん いりょうぶ ちい き  ほ けん か  ぼ  し  ほ けんはん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29EE790A-FB89-DDE4-E3B5-9D0C520C7FE8}"/>
              </a:ext>
            </a:extLst>
          </p:cNvPr>
          <p:cNvGrpSpPr/>
          <p:nvPr/>
        </p:nvGrpSpPr>
        <p:grpSpPr>
          <a:xfrm>
            <a:off x="628650" y="2459555"/>
            <a:ext cx="2187575" cy="53861"/>
            <a:chOff x="628650" y="2478476"/>
            <a:chExt cx="2187575" cy="53861"/>
          </a:xfrm>
        </p:grpSpPr>
        <p:sp>
          <p:nvSpPr>
            <p:cNvPr id="186" name="テキスト ボックス 185">
              <a:extLst>
                <a:ext uri="{FF2B5EF4-FFF2-40B4-BE49-F238E27FC236}">
                  <a16:creationId xmlns:a16="http://schemas.microsoft.com/office/drawing/2014/main" id="{31A21FF4-85C5-040E-069F-2679847EFD57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いばらきけん</a:t>
              </a:r>
            </a:p>
          </p:txBody>
        </p: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5FE1EE90-1772-E27E-3A1B-987C4F858635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D274DAAD-DC29-EFFB-2BE3-6080B54BF5B2}"/>
              </a:ext>
            </a:extLst>
          </p:cNvPr>
          <p:cNvGrpSpPr/>
          <p:nvPr/>
        </p:nvGrpSpPr>
        <p:grpSpPr>
          <a:xfrm>
            <a:off x="628650" y="2628707"/>
            <a:ext cx="2187575" cy="53861"/>
            <a:chOff x="628650" y="2645371"/>
            <a:chExt cx="2187575" cy="53861"/>
          </a:xfrm>
        </p:grpSpPr>
        <p:sp>
          <p:nvSpPr>
            <p:cNvPr id="189" name="テキスト ボックス 188">
              <a:extLst>
                <a:ext uri="{FF2B5EF4-FFF2-40B4-BE49-F238E27FC236}">
                  <a16:creationId xmlns:a16="http://schemas.microsoft.com/office/drawing/2014/main" id="{7F754A0B-F37F-E11F-5FC4-0DDDAAE170F1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とちぎけん</a:t>
              </a:r>
            </a:p>
          </p:txBody>
        </p:sp>
        <p:sp>
          <p:nvSpPr>
            <p:cNvPr id="190" name="テキスト ボックス 189">
              <a:extLst>
                <a:ext uri="{FF2B5EF4-FFF2-40B4-BE49-F238E27FC236}">
                  <a16:creationId xmlns:a16="http://schemas.microsoft.com/office/drawing/2014/main" id="{3E4966CE-58A6-2309-6C75-78C172C31812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かんけいそうだんまどぐち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BEC78FC5-B0DE-3FCC-9ADF-EE1DCAC8BC9B}"/>
              </a:ext>
            </a:extLst>
          </p:cNvPr>
          <p:cNvGrpSpPr/>
          <p:nvPr/>
        </p:nvGrpSpPr>
        <p:grpSpPr>
          <a:xfrm>
            <a:off x="628650" y="1275491"/>
            <a:ext cx="2187575" cy="53861"/>
            <a:chOff x="628650" y="1290928"/>
            <a:chExt cx="2187575" cy="53861"/>
          </a:xfrm>
        </p:grpSpPr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774EDB88-C486-EE39-4B6C-5E4F18840C4A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ほっかいどう</a:t>
              </a:r>
            </a:p>
          </p:txBody>
        </p:sp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D7793221-E9F8-B1BB-350C-27D786FF8C69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</a:t>
              </a:r>
              <a:r>
                <a:rPr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そうだん し えん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EF6A38C5-5382-82D6-9ED4-AD3937880D34}"/>
              </a:ext>
            </a:extLst>
          </p:cNvPr>
          <p:cNvGrpSpPr/>
          <p:nvPr/>
        </p:nvGrpSpPr>
        <p:grpSpPr>
          <a:xfrm>
            <a:off x="628650" y="1444643"/>
            <a:ext cx="2187575" cy="53861"/>
            <a:chOff x="628650" y="1462839"/>
            <a:chExt cx="2187575" cy="53861"/>
          </a:xfrm>
        </p:grpSpPr>
        <p:sp>
          <p:nvSpPr>
            <p:cNvPr id="195" name="テキスト ボックス 194">
              <a:extLst>
                <a:ext uri="{FF2B5EF4-FFF2-40B4-BE49-F238E27FC236}">
                  <a16:creationId xmlns:a16="http://schemas.microsoft.com/office/drawing/2014/main" id="{4E1FB7E6-DC50-8616-61EC-6A996CA5800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あおもりけん</a:t>
              </a:r>
            </a:p>
          </p:txBody>
        </p:sp>
        <p:sp>
          <p:nvSpPr>
            <p:cNvPr id="196" name="テキスト ボックス 195">
              <a:extLst>
                <a:ext uri="{FF2B5EF4-FFF2-40B4-BE49-F238E27FC236}">
                  <a16:creationId xmlns:a16="http://schemas.microsoft.com/office/drawing/2014/main" id="{CF46776E-BE12-4D5B-06DA-B504FFFCF3B0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020BF8BE-F9B9-623E-13CA-E82B43C86949}"/>
              </a:ext>
            </a:extLst>
          </p:cNvPr>
          <p:cNvGrpSpPr/>
          <p:nvPr/>
        </p:nvGrpSpPr>
        <p:grpSpPr>
          <a:xfrm>
            <a:off x="628650" y="1613795"/>
            <a:ext cx="2187575" cy="53861"/>
            <a:chOff x="628650" y="1628237"/>
            <a:chExt cx="2187575" cy="53861"/>
          </a:xfrm>
        </p:grpSpPr>
        <p:sp>
          <p:nvSpPr>
            <p:cNvPr id="198" name="テキスト ボックス 197">
              <a:extLst>
                <a:ext uri="{FF2B5EF4-FFF2-40B4-BE49-F238E27FC236}">
                  <a16:creationId xmlns:a16="http://schemas.microsoft.com/office/drawing/2014/main" id="{54B0A5AD-C1C0-920D-BB23-B5282A4DB18B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いわてけん</a:t>
              </a:r>
            </a:p>
          </p:txBody>
        </p:sp>
        <p:sp>
          <p:nvSpPr>
            <p:cNvPr id="199" name="テキスト ボックス 198">
              <a:extLst>
                <a:ext uri="{FF2B5EF4-FFF2-40B4-BE49-F238E27FC236}">
                  <a16:creationId xmlns:a16="http://schemas.microsoft.com/office/drawing/2014/main" id="{3F36633E-8E9B-A28F-9DF6-3C0683F2584E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そうだんまどぐち  けんほけんじょ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A90F7128-DCDF-E6E4-BE43-1ED30F3C72C6}"/>
              </a:ext>
            </a:extLst>
          </p:cNvPr>
          <p:cNvGrpSpPr/>
          <p:nvPr/>
        </p:nvGrpSpPr>
        <p:grpSpPr>
          <a:xfrm>
            <a:off x="628650" y="1782947"/>
            <a:ext cx="2187575" cy="53861"/>
            <a:chOff x="628650" y="1800148"/>
            <a:chExt cx="2187575" cy="53861"/>
          </a:xfrm>
        </p:grpSpPr>
        <p:sp>
          <p:nvSpPr>
            <p:cNvPr id="201" name="テキスト ボックス 200">
              <a:extLst>
                <a:ext uri="{FF2B5EF4-FFF2-40B4-BE49-F238E27FC236}">
                  <a16:creationId xmlns:a16="http://schemas.microsoft.com/office/drawing/2014/main" id="{A2394577-F925-DAA6-127B-5CDBAB97D2E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みやぎけん</a:t>
              </a:r>
            </a:p>
          </p:txBody>
        </p:sp>
        <p:sp>
          <p:nvSpPr>
            <p:cNvPr id="202" name="テキスト ボックス 201">
              <a:extLst>
                <a:ext uri="{FF2B5EF4-FFF2-40B4-BE49-F238E27FC236}">
                  <a16:creationId xmlns:a16="http://schemas.microsoft.com/office/drawing/2014/main" id="{0C8462AC-0AB3-925C-5123-B2BF277F82CD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みや ぎ けん きゅうゆうせいほごほう  いち じ きんうけつけ 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F9F76198-BFCA-4834-F6F8-AF801ED29CC6}"/>
              </a:ext>
            </a:extLst>
          </p:cNvPr>
          <p:cNvGrpSpPr/>
          <p:nvPr/>
        </p:nvGrpSpPr>
        <p:grpSpPr>
          <a:xfrm>
            <a:off x="628650" y="1952099"/>
            <a:ext cx="2187575" cy="53861"/>
            <a:chOff x="628650" y="1969256"/>
            <a:chExt cx="2187575" cy="53861"/>
          </a:xfrm>
        </p:grpSpPr>
        <p:sp>
          <p:nvSpPr>
            <p:cNvPr id="204" name="テキスト ボックス 203">
              <a:extLst>
                <a:ext uri="{FF2B5EF4-FFF2-40B4-BE49-F238E27FC236}">
                  <a16:creationId xmlns:a16="http://schemas.microsoft.com/office/drawing/2014/main" id="{11F670AD-1B11-D377-9AAE-0A68B414648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あきたけん</a:t>
              </a:r>
            </a:p>
          </p:txBody>
        </p:sp>
        <p:sp>
          <p:nvSpPr>
            <p:cNvPr id="205" name="テキスト ボックス 204">
              <a:extLst>
                <a:ext uri="{FF2B5EF4-FFF2-40B4-BE49-F238E27FC236}">
                  <a16:creationId xmlns:a16="http://schemas.microsoft.com/office/drawing/2014/main" id="{500EAC4C-DFF8-8B39-1D3C-ED401CD91021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6" name="グループ化 205">
            <a:extLst>
              <a:ext uri="{FF2B5EF4-FFF2-40B4-BE49-F238E27FC236}">
                <a16:creationId xmlns:a16="http://schemas.microsoft.com/office/drawing/2014/main" id="{F05518B3-6439-051E-0698-BEF55EC47AD5}"/>
              </a:ext>
            </a:extLst>
          </p:cNvPr>
          <p:cNvGrpSpPr/>
          <p:nvPr/>
        </p:nvGrpSpPr>
        <p:grpSpPr>
          <a:xfrm>
            <a:off x="628650" y="2121251"/>
            <a:ext cx="2187575" cy="53861"/>
            <a:chOff x="628650" y="2141167"/>
            <a:chExt cx="2187575" cy="53861"/>
          </a:xfrm>
        </p:grpSpPr>
        <p:sp>
          <p:nvSpPr>
            <p:cNvPr id="207" name="テキスト ボックス 206">
              <a:extLst>
                <a:ext uri="{FF2B5EF4-FFF2-40B4-BE49-F238E27FC236}">
                  <a16:creationId xmlns:a16="http://schemas.microsoft.com/office/drawing/2014/main" id="{94B7D357-C4EE-8115-97B1-7DE8FC613A39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やまがたけん</a:t>
              </a:r>
            </a:p>
          </p:txBody>
        </p:sp>
        <p:sp>
          <p:nvSpPr>
            <p:cNvPr id="208" name="テキスト ボックス 207">
              <a:extLst>
                <a:ext uri="{FF2B5EF4-FFF2-40B4-BE49-F238E27FC236}">
                  <a16:creationId xmlns:a16="http://schemas.microsoft.com/office/drawing/2014/main" id="{E0CC81B3-2726-8225-0C2C-F3DAAFF110D2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9" name="グループ化 208">
            <a:extLst>
              <a:ext uri="{FF2B5EF4-FFF2-40B4-BE49-F238E27FC236}">
                <a16:creationId xmlns:a16="http://schemas.microsoft.com/office/drawing/2014/main" id="{4C061E59-B215-E039-60B8-01B1ACF6BA46}"/>
              </a:ext>
            </a:extLst>
          </p:cNvPr>
          <p:cNvGrpSpPr/>
          <p:nvPr/>
        </p:nvGrpSpPr>
        <p:grpSpPr>
          <a:xfrm>
            <a:off x="628650" y="2290403"/>
            <a:ext cx="2187575" cy="53861"/>
            <a:chOff x="628650" y="2306565"/>
            <a:chExt cx="2187575" cy="53861"/>
          </a:xfrm>
        </p:grpSpPr>
        <p:sp>
          <p:nvSpPr>
            <p:cNvPr id="210" name="テキスト ボックス 209">
              <a:extLst>
                <a:ext uri="{FF2B5EF4-FFF2-40B4-BE49-F238E27FC236}">
                  <a16:creationId xmlns:a16="http://schemas.microsoft.com/office/drawing/2014/main" id="{E8F05187-A5DB-7426-06F6-F6DD85F3CDBC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ふくしまけん</a:t>
              </a:r>
            </a:p>
          </p:txBody>
        </p:sp>
        <p:sp>
          <p:nvSpPr>
            <p:cNvPr id="211" name="テキスト ボックス 210">
              <a:extLst>
                <a:ext uri="{FF2B5EF4-FFF2-40B4-BE49-F238E27FC236}">
                  <a16:creationId xmlns:a16="http://schemas.microsoft.com/office/drawing/2014/main" id="{2BF9956E-F757-0FB9-5AB8-09E43F7E9243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2" name="グループ化 211">
            <a:extLst>
              <a:ext uri="{FF2B5EF4-FFF2-40B4-BE49-F238E27FC236}">
                <a16:creationId xmlns:a16="http://schemas.microsoft.com/office/drawing/2014/main" id="{EB426F64-F104-91FE-8FAE-7425576DBA09}"/>
              </a:ext>
            </a:extLst>
          </p:cNvPr>
          <p:cNvGrpSpPr/>
          <p:nvPr/>
        </p:nvGrpSpPr>
        <p:grpSpPr>
          <a:xfrm>
            <a:off x="628650" y="2797859"/>
            <a:ext cx="2187575" cy="53861"/>
            <a:chOff x="628650" y="2817282"/>
            <a:chExt cx="2187575" cy="53861"/>
          </a:xfrm>
        </p:grpSpPr>
        <p:sp>
          <p:nvSpPr>
            <p:cNvPr id="213" name="テキスト ボックス 212">
              <a:extLst>
                <a:ext uri="{FF2B5EF4-FFF2-40B4-BE49-F238E27FC236}">
                  <a16:creationId xmlns:a16="http://schemas.microsoft.com/office/drawing/2014/main" id="{A175FFEE-D9E6-36B2-1FEF-564CCCA896A5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ぐんまけん</a:t>
              </a:r>
            </a:p>
          </p:txBody>
        </p:sp>
        <p:sp>
          <p:nvSpPr>
            <p:cNvPr id="214" name="テキスト ボックス 213">
              <a:extLst>
                <a:ext uri="{FF2B5EF4-FFF2-40B4-BE49-F238E27FC236}">
                  <a16:creationId xmlns:a16="http://schemas.microsoft.com/office/drawing/2014/main" id="{982CA6AB-9CF6-3D8C-E62A-2497409E703D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5" name="グループ化 214">
            <a:extLst>
              <a:ext uri="{FF2B5EF4-FFF2-40B4-BE49-F238E27FC236}">
                <a16:creationId xmlns:a16="http://schemas.microsoft.com/office/drawing/2014/main" id="{0D655427-562A-39F5-9CA7-6F39A2A9E39E}"/>
              </a:ext>
            </a:extLst>
          </p:cNvPr>
          <p:cNvGrpSpPr/>
          <p:nvPr/>
        </p:nvGrpSpPr>
        <p:grpSpPr>
          <a:xfrm>
            <a:off x="628650" y="2967376"/>
            <a:ext cx="2187575" cy="53861"/>
            <a:chOff x="628650" y="2982680"/>
            <a:chExt cx="2187575" cy="53861"/>
          </a:xfrm>
        </p:grpSpPr>
        <p:sp>
          <p:nvSpPr>
            <p:cNvPr id="216" name="テキスト ボックス 215">
              <a:extLst>
                <a:ext uri="{FF2B5EF4-FFF2-40B4-BE49-F238E27FC236}">
                  <a16:creationId xmlns:a16="http://schemas.microsoft.com/office/drawing/2014/main" id="{C2C49D8C-2ECF-93EC-2201-1573A9AAEDA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さいたまけん</a:t>
              </a:r>
            </a:p>
          </p:txBody>
        </p:sp>
        <p:sp>
          <p:nvSpPr>
            <p:cNvPr id="217" name="テキスト ボックス 216">
              <a:extLst>
                <a:ext uri="{FF2B5EF4-FFF2-40B4-BE49-F238E27FC236}">
                  <a16:creationId xmlns:a16="http://schemas.microsoft.com/office/drawing/2014/main" id="{ED4BDC57-353F-C4A4-6E4D-BDF98FFCACBC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8" name="グループ化 217">
            <a:extLst>
              <a:ext uri="{FF2B5EF4-FFF2-40B4-BE49-F238E27FC236}">
                <a16:creationId xmlns:a16="http://schemas.microsoft.com/office/drawing/2014/main" id="{A4C00488-028A-6276-4948-93B9BE229B76}"/>
              </a:ext>
            </a:extLst>
          </p:cNvPr>
          <p:cNvGrpSpPr/>
          <p:nvPr/>
        </p:nvGrpSpPr>
        <p:grpSpPr>
          <a:xfrm>
            <a:off x="628650" y="3136528"/>
            <a:ext cx="2187575" cy="53861"/>
            <a:chOff x="628650" y="3154591"/>
            <a:chExt cx="2187575" cy="53861"/>
          </a:xfrm>
        </p:grpSpPr>
        <p:sp>
          <p:nvSpPr>
            <p:cNvPr id="219" name="テキスト ボックス 218">
              <a:extLst>
                <a:ext uri="{FF2B5EF4-FFF2-40B4-BE49-F238E27FC236}">
                  <a16:creationId xmlns:a16="http://schemas.microsoft.com/office/drawing/2014/main" id="{90DF2747-225D-964B-479D-F51A5B2D6713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ちばけん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0" name="テキスト ボックス 219">
              <a:extLst>
                <a:ext uri="{FF2B5EF4-FFF2-40B4-BE49-F238E27FC236}">
                  <a16:creationId xmlns:a16="http://schemas.microsoft.com/office/drawing/2014/main" id="{9DBF4C81-BA54-ACCE-33D4-37735885655A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1" name="グループ化 220">
            <a:extLst>
              <a:ext uri="{FF2B5EF4-FFF2-40B4-BE49-F238E27FC236}">
                <a16:creationId xmlns:a16="http://schemas.microsoft.com/office/drawing/2014/main" id="{D354F2B6-D27A-CB91-2143-811B74713F59}"/>
              </a:ext>
            </a:extLst>
          </p:cNvPr>
          <p:cNvGrpSpPr/>
          <p:nvPr/>
        </p:nvGrpSpPr>
        <p:grpSpPr>
          <a:xfrm>
            <a:off x="628650" y="3309490"/>
            <a:ext cx="2187575" cy="53861"/>
            <a:chOff x="628650" y="3321740"/>
            <a:chExt cx="2187575" cy="53861"/>
          </a:xfrm>
        </p:grpSpPr>
        <p:sp>
          <p:nvSpPr>
            <p:cNvPr id="222" name="テキスト ボックス 221">
              <a:extLst>
                <a:ext uri="{FF2B5EF4-FFF2-40B4-BE49-F238E27FC236}">
                  <a16:creationId xmlns:a16="http://schemas.microsoft.com/office/drawing/2014/main" id="{90214F73-151C-58E7-1739-35346D9C6490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とうきょうと</a:t>
              </a:r>
            </a:p>
          </p:txBody>
        </p:sp>
        <p:sp>
          <p:nvSpPr>
            <p:cNvPr id="223" name="テキスト ボックス 222">
              <a:extLst>
                <a:ext uri="{FF2B5EF4-FFF2-40B4-BE49-F238E27FC236}">
                  <a16:creationId xmlns:a16="http://schemas.microsoft.com/office/drawing/2014/main" id="{522DB6FD-0877-C54A-390B-52B5F6AA942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4" name="グループ化 223">
            <a:extLst>
              <a:ext uri="{FF2B5EF4-FFF2-40B4-BE49-F238E27FC236}">
                <a16:creationId xmlns:a16="http://schemas.microsoft.com/office/drawing/2014/main" id="{CA797EF7-7DD7-C1D0-1092-7A825603EDD0}"/>
              </a:ext>
            </a:extLst>
          </p:cNvPr>
          <p:cNvGrpSpPr/>
          <p:nvPr/>
        </p:nvGrpSpPr>
        <p:grpSpPr>
          <a:xfrm>
            <a:off x="628650" y="3647626"/>
            <a:ext cx="2187575" cy="53861"/>
            <a:chOff x="628650" y="1462839"/>
            <a:chExt cx="2187575" cy="53861"/>
          </a:xfrm>
        </p:grpSpPr>
        <p:sp>
          <p:nvSpPr>
            <p:cNvPr id="225" name="テキスト ボックス 224">
              <a:extLst>
                <a:ext uri="{FF2B5EF4-FFF2-40B4-BE49-F238E27FC236}">
                  <a16:creationId xmlns:a16="http://schemas.microsoft.com/office/drawing/2014/main" id="{2C9A82B3-357A-D7D2-E63C-C38D81D1045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にいがたけん</a:t>
              </a:r>
            </a:p>
          </p:txBody>
        </p:sp>
        <p:sp>
          <p:nvSpPr>
            <p:cNvPr id="226" name="テキスト ボックス 225">
              <a:extLst>
                <a:ext uri="{FF2B5EF4-FFF2-40B4-BE49-F238E27FC236}">
                  <a16:creationId xmlns:a16="http://schemas.microsoft.com/office/drawing/2014/main" id="{5CEAF6DA-D76F-0C79-6E0E-24E04A132967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27" name="テキスト ボックス 226"/>
          <p:cNvSpPr txBox="1"/>
          <p:nvPr/>
        </p:nvSpPr>
        <p:spPr>
          <a:xfrm>
            <a:off x="2978410" y="9326669"/>
            <a:ext cx="5178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とくせつ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9468000"/>
            <a:ext cx="649225" cy="64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0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fontAlgn="ctr">
          <a:defRPr sz="1050" baseline="30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996</TotalTime>
  <Words>2349</Words>
  <Application>Microsoft Office PowerPoint</Application>
  <PresentationFormat>ユーザー設定</PresentationFormat>
  <Paragraphs>452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HG丸ｺﾞｼｯｸM-PRO</vt:lpstr>
      <vt:lpstr>ＭＳ Ｐゴシック</vt:lpstr>
      <vt:lpstr>ＭＳ ゴシック</vt:lpstr>
      <vt:lpstr>Arial</vt:lpstr>
      <vt:lpstr>Calibri</vt:lpstr>
      <vt:lpstr>Office テーマ</vt:lpstr>
      <vt:lpstr>旧優生保護法 に よる 子ども が できなく なる 手術 など を うけた 人 へ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中森 秀樹(nakamori-hideki.1o9)</cp:lastModifiedBy>
  <cp:revision>134</cp:revision>
  <cp:lastPrinted>2022-11-08T13:23:10Z</cp:lastPrinted>
  <dcterms:created xsi:type="dcterms:W3CDTF">2022-10-11T09:57:38Z</dcterms:created>
  <dcterms:modified xsi:type="dcterms:W3CDTF">2022-12-07T12:42:00Z</dcterms:modified>
</cp:coreProperties>
</file>